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8" r:id="rId4"/>
    <p:sldId id="270" r:id="rId5"/>
    <p:sldId id="260" r:id="rId6"/>
    <p:sldId id="261" r:id="rId7"/>
    <p:sldId id="262" r:id="rId8"/>
    <p:sldId id="269" r:id="rId9"/>
    <p:sldId id="263" r:id="rId10"/>
    <p:sldId id="268" r:id="rId11"/>
    <p:sldId id="264" r:id="rId12"/>
    <p:sldId id="267" r:id="rId13"/>
    <p:sldId id="265" r:id="rId14"/>
    <p:sldId id="271" r:id="rId15"/>
    <p:sldId id="266"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p:restoredTop sz="95221"/>
  </p:normalViewPr>
  <p:slideViewPr>
    <p:cSldViewPr snapToGrid="0" snapToObjects="1">
      <p:cViewPr varScale="1">
        <p:scale>
          <a:sx n="92" d="100"/>
          <a:sy n="92" d="100"/>
        </p:scale>
        <p:origin x="9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5551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4440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1430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9/23/24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2999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0823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4310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32378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7526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399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7870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9/23/24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8927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9/23/24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17226681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8">
            <a:extLst>
              <a:ext uri="{FF2B5EF4-FFF2-40B4-BE49-F238E27FC236}">
                <a16:creationId xmlns:a16="http://schemas.microsoft.com/office/drawing/2014/main" id="{BC88933B-CFB2-4662-9CA9-2C1E0838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10">
            <a:extLst>
              <a:ext uri="{FF2B5EF4-FFF2-40B4-BE49-F238E27FC236}">
                <a16:creationId xmlns:a16="http://schemas.microsoft.com/office/drawing/2014/main" id="{F909EEE1-52DB-4A86-AFCE-CCE904184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00B79-D053-254E-AD6C-D5A4D304A936}"/>
              </a:ext>
            </a:extLst>
          </p:cNvPr>
          <p:cNvSpPr>
            <a:spLocks noGrp="1"/>
          </p:cNvSpPr>
          <p:nvPr>
            <p:ph type="ctrTitle"/>
          </p:nvPr>
        </p:nvSpPr>
        <p:spPr>
          <a:xfrm>
            <a:off x="4329052" y="3914017"/>
            <a:ext cx="7509161" cy="2246131"/>
          </a:xfrm>
        </p:spPr>
        <p:txBody>
          <a:bodyPr>
            <a:normAutofit fontScale="90000"/>
          </a:bodyPr>
          <a:lstStyle/>
          <a:p>
            <a:pPr lvl="0" indent="457200" eaLnBrk="0" fontAlgn="base" hangingPunct="0">
              <a:lnSpc>
                <a:spcPct val="100000"/>
              </a:lnSpc>
              <a:spcAft>
                <a:spcPct val="0"/>
              </a:spcAft>
            </a:pP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Celebrating our 20</a:t>
            </a:r>
            <a:r>
              <a:rPr lang="en-US" altLang="en-US" sz="3200" b="1" cap="none"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a:t>
            </a:r>
            <a:r>
              <a:rPr lang="en-US" altLang="en-US" sz="3200" b="1"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Year!</a:t>
            </a:r>
            <a:br>
              <a:rPr lang="en-US" altLang="en-US" sz="3200" i="0" cap="none" dirty="0">
                <a:solidFill>
                  <a:schemeClr val="tx1"/>
                </a:solidFill>
              </a:rPr>
            </a:br>
            <a:r>
              <a:rPr lang="en-US" altLang="en-US" sz="3600" b="1" i="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Annual Title 1 Parent Meeting </a:t>
            </a:r>
            <a:br>
              <a:rPr lang="en-US" altLang="en-US" sz="3200" b="1" i="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US" altLang="en-US" sz="3200" i="0" cap="none" dirty="0">
                <a:solidFill>
                  <a:schemeClr val="tx1"/>
                </a:solidFill>
              </a:rPr>
            </a:br>
            <a:r>
              <a:rPr lang="en-US" altLang="en-US" sz="2200" i="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Wednesday, August 21, 2024, 3:30 PM </a:t>
            </a:r>
            <a:br>
              <a:rPr lang="en-US" altLang="en-US" sz="2200" i="0" cap="none" dirty="0">
                <a:solidFill>
                  <a:schemeClr val="tx1"/>
                </a:solidFill>
              </a:rPr>
            </a:br>
            <a:r>
              <a:rPr lang="en-US" altLang="en-US" sz="2200" i="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Thursday, August 22, 2024, 9:00 AM </a:t>
            </a:r>
            <a:br>
              <a:rPr lang="en-US" altLang="en-US" sz="2200" i="0" cap="none" dirty="0">
                <a:solidFill>
                  <a:schemeClr val="tx1"/>
                </a:solidFill>
              </a:rPr>
            </a:br>
            <a:endParaRPr lang="en-US" sz="2200" dirty="0"/>
          </a:p>
        </p:txBody>
      </p:sp>
      <p:sp>
        <p:nvSpPr>
          <p:cNvPr id="3" name="Subtitle 2">
            <a:extLst>
              <a:ext uri="{FF2B5EF4-FFF2-40B4-BE49-F238E27FC236}">
                <a16:creationId xmlns:a16="http://schemas.microsoft.com/office/drawing/2014/main" id="{ED3D6DC9-AC5C-AF49-950F-AD14E4A9FACD}"/>
              </a:ext>
            </a:extLst>
          </p:cNvPr>
          <p:cNvSpPr>
            <a:spLocks noGrp="1"/>
          </p:cNvSpPr>
          <p:nvPr>
            <p:ph type="subTitle" idx="1"/>
          </p:nvPr>
        </p:nvSpPr>
        <p:spPr>
          <a:xfrm>
            <a:off x="4234401" y="697852"/>
            <a:ext cx="7718113" cy="826148"/>
          </a:xfrm>
        </p:spPr>
        <p:txBody>
          <a:bodyPr>
            <a:noAutofit/>
          </a:bodyPr>
          <a:lstStyle/>
          <a:p>
            <a:r>
              <a:rPr lang="en-US" sz="3600" i="1" dirty="0"/>
              <a:t>The </a:t>
            </a:r>
            <a:r>
              <a:rPr lang="en-US" sz="3600" i="1" dirty="0" err="1"/>
              <a:t>Soulsville</a:t>
            </a:r>
            <a:r>
              <a:rPr lang="en-US" sz="3600" i="1" dirty="0"/>
              <a:t> Charter School</a:t>
            </a:r>
          </a:p>
        </p:txBody>
      </p:sp>
      <p:pic>
        <p:nvPicPr>
          <p:cNvPr id="4" name="Picture 3" descr="Neon laser lights aligned to form a triangle">
            <a:extLst>
              <a:ext uri="{FF2B5EF4-FFF2-40B4-BE49-F238E27FC236}">
                <a16:creationId xmlns:a16="http://schemas.microsoft.com/office/drawing/2014/main" id="{997E085B-12AE-FB50-7D8F-369D224E0C17}"/>
              </a:ext>
            </a:extLst>
          </p:cNvPr>
          <p:cNvPicPr>
            <a:picLocks noChangeAspect="1"/>
          </p:cNvPicPr>
          <p:nvPr/>
        </p:nvPicPr>
        <p:blipFill>
          <a:blip r:embed="rId2"/>
          <a:srcRect l="27882" r="28270"/>
          <a:stretch/>
        </p:blipFill>
        <p:spPr>
          <a:xfrm>
            <a:off x="-2573" y="10"/>
            <a:ext cx="3820763" cy="6857988"/>
          </a:xfrm>
          <a:custGeom>
            <a:avLst/>
            <a:gdLst/>
            <a:ahLst/>
            <a:cxnLst/>
            <a:rect l="l" t="t" r="r" b="b"/>
            <a:pathLst>
              <a:path w="4811317" h="6857998">
                <a:moveTo>
                  <a:pt x="0" y="0"/>
                </a:moveTo>
                <a:lnTo>
                  <a:pt x="4811317" y="0"/>
                </a:lnTo>
                <a:lnTo>
                  <a:pt x="2712446" y="6857998"/>
                </a:lnTo>
                <a:lnTo>
                  <a:pt x="0" y="6857998"/>
                </a:lnTo>
                <a:close/>
              </a:path>
            </a:pathLst>
          </a:custGeom>
        </p:spPr>
      </p:pic>
      <p:cxnSp>
        <p:nvCxnSpPr>
          <p:cNvPr id="62" name="Straight Connector 12">
            <a:extLst>
              <a:ext uri="{FF2B5EF4-FFF2-40B4-BE49-F238E27FC236}">
                <a16:creationId xmlns:a16="http://schemas.microsoft.com/office/drawing/2014/main" id="{326FE4BA-3BD1-4AB3-A3EB-39FF16D964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14">
            <a:extLst>
              <a:ext uri="{FF2B5EF4-FFF2-40B4-BE49-F238E27FC236}">
                <a16:creationId xmlns:a16="http://schemas.microsoft.com/office/drawing/2014/main" id="{CBD85EF3-E980-4EF9-BF91-C0540D302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a:endCxn id="15" idx="2"/>
          </p:cNvCxnSpPr>
          <p:nvPr>
            <p:extLst>
              <p:ext uri="{386F3935-93C4-4BCD-93E2-E3B085C9AB24}">
                <p16:designElem xmlns:p16="http://schemas.microsoft.com/office/powerpoint/2015/main" val="1"/>
              </p:ext>
            </p:extLst>
          </p:nvPr>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9" name="Picture 1" descr="A black and white logo&#10;&#10;Description automatically generated">
            <a:extLst>
              <a:ext uri="{FF2B5EF4-FFF2-40B4-BE49-F238E27FC236}">
                <a16:creationId xmlns:a16="http://schemas.microsoft.com/office/drawing/2014/main" id="{2ADE4C82-053B-C14F-A9A2-9F0A33AA4A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6218" y="1811896"/>
            <a:ext cx="3214848" cy="1832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122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52F2-51B4-DB4D-9E52-7AB7ACBADD95}"/>
              </a:ext>
            </a:extLst>
          </p:cNvPr>
          <p:cNvSpPr>
            <a:spLocks noGrp="1"/>
          </p:cNvSpPr>
          <p:nvPr>
            <p:ph type="title"/>
          </p:nvPr>
        </p:nvSpPr>
        <p:spPr>
          <a:xfrm>
            <a:off x="522514" y="533401"/>
            <a:ext cx="10972800" cy="1382156"/>
          </a:xfrm>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a:t>
            </a:r>
            <a:endParaRPr lang="en-US" dirty="0"/>
          </a:p>
        </p:txBody>
      </p:sp>
      <p:sp>
        <p:nvSpPr>
          <p:cNvPr id="3" name="Content Placeholder 2">
            <a:extLst>
              <a:ext uri="{FF2B5EF4-FFF2-40B4-BE49-F238E27FC236}">
                <a16:creationId xmlns:a16="http://schemas.microsoft.com/office/drawing/2014/main" id="{42CB61AA-1108-5144-A9DD-AD9F5E12D076}"/>
              </a:ext>
            </a:extLst>
          </p:cNvPr>
          <p:cNvSpPr>
            <a:spLocks noGrp="1"/>
          </p:cNvSpPr>
          <p:nvPr>
            <p:ph idx="1"/>
          </p:nvPr>
        </p:nvSpPr>
        <p:spPr>
          <a:xfrm>
            <a:off x="696686" y="1649186"/>
            <a:ext cx="10352314" cy="4384792"/>
          </a:xfrm>
        </p:spPr>
        <p:txBody>
          <a:bodyPr/>
          <a:lstStyle/>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Students Commitment (cont.)</a:t>
            </a: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ask my teachers for help if I am unsure of the proper way to handle a situation.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always listen to others and give them my respect as I expect them to respect me.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follow 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dress code. I am responsible for my own behavior.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follow all guidelines and expectations related to my school issued device.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Failure to adhere to these commitments can cause me to lose various privileges and can lead to my removal from The </a:t>
            </a:r>
            <a:r>
              <a:rPr lang="en-US" altLang="en-US"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a:t>
            </a:r>
            <a:endParaRPr lang="en-US" altLang="en-US" sz="2800" dirty="0">
              <a:solidFill>
                <a:schemeClr val="tx1"/>
              </a:solidFill>
            </a:endParaRPr>
          </a:p>
          <a:p>
            <a:pPr marL="0" indent="0">
              <a:buNone/>
            </a:pPr>
            <a:endParaRPr lang="en-US" dirty="0"/>
          </a:p>
        </p:txBody>
      </p:sp>
    </p:spTree>
    <p:extLst>
      <p:ext uri="{BB962C8B-B14F-4D97-AF65-F5344CB8AC3E}">
        <p14:creationId xmlns:p14="http://schemas.microsoft.com/office/powerpoint/2010/main" val="195815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208BA-39E1-9D4C-A6DE-20581EBB0AB8}"/>
              </a:ext>
            </a:extLst>
          </p:cNvPr>
          <p:cNvSpPr>
            <a:spLocks noGrp="1"/>
          </p:cNvSpPr>
          <p:nvPr>
            <p:ph type="title"/>
          </p:nvPr>
        </p:nvSpPr>
        <p:spPr>
          <a:xfrm>
            <a:off x="669471" y="533401"/>
            <a:ext cx="10793185" cy="936170"/>
          </a:xfrm>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a:t>
            </a:r>
            <a:endParaRPr lang="en-US" dirty="0"/>
          </a:p>
        </p:txBody>
      </p:sp>
      <p:sp>
        <p:nvSpPr>
          <p:cNvPr id="3" name="Content Placeholder 2">
            <a:extLst>
              <a:ext uri="{FF2B5EF4-FFF2-40B4-BE49-F238E27FC236}">
                <a16:creationId xmlns:a16="http://schemas.microsoft.com/office/drawing/2014/main" id="{C7B39C31-154F-9A4F-8BB3-876BEE27776A}"/>
              </a:ext>
            </a:extLst>
          </p:cNvPr>
          <p:cNvSpPr>
            <a:spLocks noGrp="1"/>
          </p:cNvSpPr>
          <p:nvPr>
            <p:ph idx="1"/>
          </p:nvPr>
        </p:nvSpPr>
        <p:spPr>
          <a:xfrm>
            <a:off x="555171" y="1469571"/>
            <a:ext cx="11217729" cy="4855028"/>
          </a:xfrm>
        </p:spPr>
        <p:txBody>
          <a:bodyPr>
            <a:normAutofit fontScale="85000" lnSpcReduction="20000"/>
          </a:bodyPr>
          <a:lstStyle/>
          <a:p>
            <a:pPr marL="0" lvl="0" indent="15875" eaLnBrk="0" fontAlgn="base" hangingPunct="0">
              <a:spcBef>
                <a:spcPct val="0"/>
              </a:spcBef>
              <a:spcAft>
                <a:spcPct val="0"/>
              </a:spcAft>
              <a:buSzTx/>
              <a:buNone/>
            </a:pPr>
            <a:r>
              <a:rPr lang="en-US" altLang="en-U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PARENTS’/GUARDIANS’ COMMITMENT: </a:t>
            </a:r>
            <a:endParaRPr lang="en-US" altLang="en-US" sz="2800"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fully commit to 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in the following ways: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make sure our child arrives at school prepared to learn every day and be seated in Community Base (CB) by 7:40 a.m. (Monday-Friday).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make arrangements for our child to remain at school every day until 3:00 p.m. (Tuesday-Friday),  2:15 p.m. (Monday).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ensure that our child attends daily assigned mandatory tutoring sessions (AMT) 3:00 p.m. - 3:45 p.m. (Tuesday-Friday) when assigned.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make sure that our child successfully fulfills his/her Summer Growth Experience. (High School Students)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always be committed to our child’s education and help him/her in any way possible. This means that we will make sure our child reads every night and completes all assigned homework. </a:t>
            </a:r>
            <a:endParaRPr lang="en-US" altLang="en-US" dirty="0">
              <a:solidFill>
                <a:schemeClr val="tx1"/>
              </a:solidFill>
            </a:endParaRPr>
          </a:p>
          <a:p>
            <a:pPr marL="0" lvl="0" indent="457200" eaLnBrk="0" fontAlgn="base" hangingPunct="0">
              <a:spcBef>
                <a:spcPct val="0"/>
              </a:spcBef>
              <a:spcAft>
                <a:spcPct val="0"/>
              </a:spcAft>
              <a:buSzTx/>
              <a:buNone/>
            </a:pPr>
            <a:endParaRPr lang="en-US" dirty="0"/>
          </a:p>
        </p:txBody>
      </p:sp>
    </p:spTree>
    <p:extLst>
      <p:ext uri="{BB962C8B-B14F-4D97-AF65-F5344CB8AC3E}">
        <p14:creationId xmlns:p14="http://schemas.microsoft.com/office/powerpoint/2010/main" val="449318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9C42-F93E-9D49-9899-A6D0A2EB04AA}"/>
              </a:ext>
            </a:extLst>
          </p:cNvPr>
          <p:cNvSpPr>
            <a:spLocks noGrp="1"/>
          </p:cNvSpPr>
          <p:nvPr>
            <p:ph type="title"/>
          </p:nvPr>
        </p:nvSpPr>
        <p:spPr>
          <a:xfrm>
            <a:off x="511628" y="353787"/>
            <a:ext cx="10744199" cy="1099456"/>
          </a:xfrm>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a:t>
            </a:r>
            <a:endParaRPr lang="en-US" dirty="0"/>
          </a:p>
        </p:txBody>
      </p:sp>
      <p:sp>
        <p:nvSpPr>
          <p:cNvPr id="3" name="Content Placeholder 2">
            <a:extLst>
              <a:ext uri="{FF2B5EF4-FFF2-40B4-BE49-F238E27FC236}">
                <a16:creationId xmlns:a16="http://schemas.microsoft.com/office/drawing/2014/main" id="{79AE4562-96B2-F943-9681-1A00E20386C5}"/>
              </a:ext>
            </a:extLst>
          </p:cNvPr>
          <p:cNvSpPr>
            <a:spLocks noGrp="1"/>
          </p:cNvSpPr>
          <p:nvPr>
            <p:ph idx="1"/>
          </p:nvPr>
        </p:nvSpPr>
        <p:spPr>
          <a:xfrm>
            <a:off x="718457" y="1632857"/>
            <a:ext cx="10330543" cy="5029200"/>
          </a:xfrm>
        </p:spPr>
        <p:txBody>
          <a:bodyPr>
            <a:normAutofit fontScale="77500" lnSpcReduction="20000"/>
          </a:bodyPr>
          <a:lstStyle/>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Parent’s Commitment (cont.)</a:t>
            </a:r>
          </a:p>
          <a:p>
            <a:pPr marL="0" lvl="0" indent="15875" eaLnBrk="0" fontAlgn="base" hangingPunct="0">
              <a:spcBef>
                <a:spcPct val="0"/>
              </a:spcBef>
              <a:spcAft>
                <a:spcPct val="0"/>
              </a:spcAft>
              <a:buSzTx/>
              <a:buNone/>
            </a:pPr>
            <a:endPar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engage in respectful dialogue with our child’s teachers and school director.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allow our child to go on school field trips.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make sure our child follows 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dress code.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ensure our child follows all guidelines and expectations related to his/her TSCS issued device.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responsible for making sure that our child follows school rules to respect the rights of all students to learn.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notify the school if our address and/or telephone number changes.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make sure to read and/or review the informative communications sent by the school (emails, mail, reports, flyers, etc.)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Failure to adhere to these commitments can cause my child to lose various privileges and can lead to my child’s removal from The </a:t>
            </a:r>
            <a:r>
              <a:rPr lang="en-US" altLang="en-US"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a:t>
            </a:r>
            <a:endParaRPr lang="en-US" altLang="en-US" dirty="0">
              <a:solidFill>
                <a:schemeClr val="tx1"/>
              </a:solidFill>
            </a:endParaRPr>
          </a:p>
          <a:p>
            <a:pPr marL="0" indent="0">
              <a:buNone/>
            </a:pPr>
            <a:endParaRPr lang="en-US" dirty="0"/>
          </a:p>
        </p:txBody>
      </p:sp>
    </p:spTree>
    <p:extLst>
      <p:ext uri="{BB962C8B-B14F-4D97-AF65-F5344CB8AC3E}">
        <p14:creationId xmlns:p14="http://schemas.microsoft.com/office/powerpoint/2010/main" val="368869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FB4ED-208B-064F-A972-EF37D4906ABE}"/>
              </a:ext>
            </a:extLst>
          </p:cNvPr>
          <p:cNvSpPr>
            <a:spLocks noGrp="1"/>
          </p:cNvSpPr>
          <p:nvPr>
            <p:ph type="title"/>
          </p:nvPr>
        </p:nvSpPr>
        <p:spPr>
          <a:xfrm>
            <a:off x="522514" y="349812"/>
            <a:ext cx="10972800" cy="1382156"/>
          </a:xfrm>
        </p:spPr>
        <p:txBody>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a:t>
            </a:r>
            <a:endParaRPr lang="en-US" dirty="0"/>
          </a:p>
        </p:txBody>
      </p:sp>
      <p:sp>
        <p:nvSpPr>
          <p:cNvPr id="3" name="Content Placeholder 2">
            <a:extLst>
              <a:ext uri="{FF2B5EF4-FFF2-40B4-BE49-F238E27FC236}">
                <a16:creationId xmlns:a16="http://schemas.microsoft.com/office/drawing/2014/main" id="{2A5F8EDF-F0F8-274E-914F-66E453303CD3}"/>
              </a:ext>
            </a:extLst>
          </p:cNvPr>
          <p:cNvSpPr>
            <a:spLocks noGrp="1"/>
          </p:cNvSpPr>
          <p:nvPr>
            <p:ph idx="1"/>
          </p:nvPr>
        </p:nvSpPr>
        <p:spPr>
          <a:xfrm>
            <a:off x="696686" y="1420587"/>
            <a:ext cx="10798628" cy="4876470"/>
          </a:xfrm>
        </p:spPr>
        <p:txBody>
          <a:bodyPr>
            <a:normAutofit lnSpcReduction="10000"/>
          </a:bodyPr>
          <a:lstStyle/>
          <a:p>
            <a:pPr marL="0" lvl="0" indent="15875" eaLnBrk="0" fontAlgn="base" hangingPunct="0">
              <a:spcBef>
                <a:spcPct val="0"/>
              </a:spcBef>
              <a:spcAft>
                <a:spcPct val="0"/>
              </a:spcAft>
              <a:buSzTx/>
              <a:buNone/>
            </a:pPr>
            <a:r>
              <a:rPr lang="en-US" altLang="en-US" sz="32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altLang="en-US" sz="3200" b="1"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sz="32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a:t>
            </a:r>
          </a:p>
          <a:p>
            <a:pPr marL="0" lvl="0" indent="457200" eaLnBrk="0" fontAlgn="base" hangingPunct="0">
              <a:spcBef>
                <a:spcPct val="0"/>
              </a:spcBef>
              <a:spcAft>
                <a:spcPct val="0"/>
              </a:spcAft>
              <a:buSzTx/>
              <a:buNone/>
            </a:pP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staff commit to the following: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provide a rigorous college preparatory curriculum within a highly structured learning environment.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provide learning experiences of the highest quality every day.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enthusiastically provide extended day and extended year learning opportunities for our students.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model hard work and personal discipline and will expect the same from our students.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5962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FB4ED-208B-064F-A972-EF37D4906ABE}"/>
              </a:ext>
            </a:extLst>
          </p:cNvPr>
          <p:cNvSpPr>
            <a:spLocks noGrp="1"/>
          </p:cNvSpPr>
          <p:nvPr>
            <p:ph type="title"/>
          </p:nvPr>
        </p:nvSpPr>
        <p:spPr>
          <a:xfrm>
            <a:off x="522514" y="349812"/>
            <a:ext cx="10972800" cy="1136088"/>
          </a:xfrm>
        </p:spPr>
        <p:txBody>
          <a:bodyPr>
            <a:normAutofit/>
          </a:bodyPr>
          <a:lstStyle/>
          <a:p>
            <a:pPr algn="ctr"/>
            <a:r>
              <a:rPr lang="en-US" altLang="en-US" sz="36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 (cont.)</a:t>
            </a:r>
            <a:endParaRPr lang="en-US" sz="3600" dirty="0"/>
          </a:p>
        </p:txBody>
      </p:sp>
      <p:sp>
        <p:nvSpPr>
          <p:cNvPr id="3" name="Content Placeholder 2">
            <a:extLst>
              <a:ext uri="{FF2B5EF4-FFF2-40B4-BE49-F238E27FC236}">
                <a16:creationId xmlns:a16="http://schemas.microsoft.com/office/drawing/2014/main" id="{2A5F8EDF-F0F8-274E-914F-66E453303CD3}"/>
              </a:ext>
            </a:extLst>
          </p:cNvPr>
          <p:cNvSpPr>
            <a:spLocks noGrp="1"/>
          </p:cNvSpPr>
          <p:nvPr>
            <p:ph idx="1"/>
          </p:nvPr>
        </p:nvSpPr>
        <p:spPr>
          <a:xfrm>
            <a:off x="696686" y="1338943"/>
            <a:ext cx="10798628" cy="5169245"/>
          </a:xfrm>
        </p:spPr>
        <p:txBody>
          <a:bodyPr>
            <a:normAutofit fontScale="85000" lnSpcReduction="10000"/>
          </a:bodyPr>
          <a:lstStyle/>
          <a:p>
            <a:pPr marL="0" lvl="0" indent="15875" eaLnBrk="0" fontAlgn="base" hangingPunct="0">
              <a:spcBef>
                <a:spcPct val="0"/>
              </a:spcBef>
              <a:spcAft>
                <a:spcPct val="0"/>
              </a:spcAft>
              <a:buSzTx/>
              <a:buNone/>
            </a:pPr>
            <a:r>
              <a:rPr lang="en-US" altLang="en-US" sz="32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altLang="en-US" sz="3200" b="1"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sz="32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a:t>
            </a:r>
          </a:p>
          <a:p>
            <a:pPr marL="0" lvl="0" indent="457200" eaLnBrk="0" fontAlgn="base" hangingPunct="0">
              <a:spcBef>
                <a:spcPct val="0"/>
              </a:spcBef>
              <a:spcAft>
                <a:spcPct val="0"/>
              </a:spcAft>
              <a:buSzTx/>
              <a:buNone/>
            </a:pP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always be open to respectful dialogue with students, parents, and community members.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hold parent and teacher conferences at least annually to discuss the school-parent compact as it relates to your child’s achievement.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give frequent student progress reports to the parents.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give parents reasonable access to staff and to volunteer, participate, and observe in their child’s class.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always protect the safety, interests, and rights of all students. </a:t>
            </a:r>
            <a:b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will support the academic and social growth of all students.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Failure to adhere to these commitments can lead to removal of staff from The </a:t>
            </a:r>
            <a:r>
              <a:rPr lang="en-US" altLang="en-US"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a:t>
            </a:r>
            <a:endParaRPr lang="en-US" altLang="en-US" dirty="0">
              <a:solidFill>
                <a:schemeClr val="tx1"/>
              </a:solidFill>
            </a:endParaRPr>
          </a:p>
          <a:p>
            <a:pPr marL="0" indent="0">
              <a:buNone/>
            </a:pPr>
            <a:endParaRPr lang="en-US" dirty="0"/>
          </a:p>
        </p:txBody>
      </p:sp>
    </p:spTree>
    <p:extLst>
      <p:ext uri="{BB962C8B-B14F-4D97-AF65-F5344CB8AC3E}">
        <p14:creationId xmlns:p14="http://schemas.microsoft.com/office/powerpoint/2010/main" val="60454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DD54-7823-0E43-AE78-CA2429F12795}"/>
              </a:ext>
            </a:extLst>
          </p:cNvPr>
          <p:cNvSpPr>
            <a:spLocks noGrp="1"/>
          </p:cNvSpPr>
          <p:nvPr>
            <p:ph type="title"/>
          </p:nvPr>
        </p:nvSpPr>
        <p:spPr>
          <a:xfrm>
            <a:off x="1143000" y="370116"/>
            <a:ext cx="9906000" cy="1132113"/>
          </a:xfrm>
        </p:spPr>
        <p:txBody>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Military Information</a:t>
            </a:r>
            <a:endParaRPr lang="en-US" dirty="0"/>
          </a:p>
        </p:txBody>
      </p:sp>
      <p:sp>
        <p:nvSpPr>
          <p:cNvPr id="3" name="Content Placeholder 2">
            <a:extLst>
              <a:ext uri="{FF2B5EF4-FFF2-40B4-BE49-F238E27FC236}">
                <a16:creationId xmlns:a16="http://schemas.microsoft.com/office/drawing/2014/main" id="{A74FEBFB-C6F5-5E44-AE13-8DC97E11F8E1}"/>
              </a:ext>
            </a:extLst>
          </p:cNvPr>
          <p:cNvSpPr>
            <a:spLocks noGrp="1"/>
          </p:cNvSpPr>
          <p:nvPr>
            <p:ph idx="1"/>
          </p:nvPr>
        </p:nvSpPr>
        <p:spPr>
          <a:xfrm>
            <a:off x="375557" y="1502229"/>
            <a:ext cx="11266713" cy="5355771"/>
          </a:xfrm>
        </p:spPr>
        <p:txBody>
          <a:bodyPr>
            <a:normAutofit/>
          </a:bodyPr>
          <a:lstStyle/>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Federal law requires schools that receive federal aid to give military recruiters the names, addresses, and phone numbers of high school juniors and seniors, and to provide military recruiters with the same access to students as employers and college recruiters. Any parent or guardian wanting this information withheld from the military must make objection, in writing, within two weeks of receiving this notice, to the main office. (Please use the attached form to make your request.) If this is your preference, a request must be made on a yearly basis and should specifically indicate withholding from the military only.</a:t>
            </a:r>
            <a:endParaRPr lang="en-US" altLang="en-US" dirty="0">
              <a:solidFill>
                <a:schemeClr val="tx1"/>
              </a:solidFill>
            </a:endParaRPr>
          </a:p>
          <a:p>
            <a:pPr marL="0" lvl="0" indent="15875" algn="ctr" eaLnBrk="0" fontAlgn="base" hangingPunct="0">
              <a:spcBef>
                <a:spcPct val="0"/>
              </a:spcBef>
              <a:spcAft>
                <a:spcPct val="0"/>
              </a:spcAft>
              <a:buSzTx/>
              <a:buNone/>
            </a:pPr>
            <a:endParaRPr lang="en-US" altLang="en-U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6044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C35BA-89B6-DB4B-9B5E-89C25A228BA0}"/>
              </a:ext>
            </a:extLst>
          </p:cNvPr>
          <p:cNvSpPr>
            <a:spLocks noGrp="1"/>
          </p:cNvSpPr>
          <p:nvPr>
            <p:ph type="title"/>
          </p:nvPr>
        </p:nvSpPr>
        <p:spPr>
          <a:xfrm>
            <a:off x="1143000" y="293914"/>
            <a:ext cx="9906000" cy="968828"/>
          </a:xfrm>
        </p:spPr>
        <p:txBody>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Military Information</a:t>
            </a:r>
            <a:endParaRPr lang="en-US" dirty="0"/>
          </a:p>
        </p:txBody>
      </p:sp>
      <p:sp>
        <p:nvSpPr>
          <p:cNvPr id="3" name="Content Placeholder 2">
            <a:extLst>
              <a:ext uri="{FF2B5EF4-FFF2-40B4-BE49-F238E27FC236}">
                <a16:creationId xmlns:a16="http://schemas.microsoft.com/office/drawing/2014/main" id="{10F4031A-A98A-AB4E-AD2A-D77BAB3709E8}"/>
              </a:ext>
            </a:extLst>
          </p:cNvPr>
          <p:cNvSpPr>
            <a:spLocks noGrp="1"/>
          </p:cNvSpPr>
          <p:nvPr>
            <p:ph idx="1"/>
          </p:nvPr>
        </p:nvSpPr>
        <p:spPr>
          <a:xfrm>
            <a:off x="800099" y="1295401"/>
            <a:ext cx="10776857" cy="5301344"/>
          </a:xfrm>
        </p:spPr>
        <p:txBody>
          <a:bodyPr>
            <a:normAutofit fontScale="85000" lnSpcReduction="20000"/>
          </a:bodyPr>
          <a:lstStyle/>
          <a:p>
            <a:pPr marL="0" lvl="0" indent="15875" algn="ctr" eaLnBrk="0" fontAlgn="base" hangingPunct="0">
              <a:spcBef>
                <a:spcPct val="0"/>
              </a:spcBef>
              <a:spcAft>
                <a:spcPct val="0"/>
              </a:spcAft>
              <a:buSzTx/>
              <a:buNone/>
            </a:pPr>
            <a:r>
              <a:rPr lang="en-US" altLang="en-U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Parents’ Right to Know</a:t>
            </a:r>
            <a:endParaRPr lang="en-US" altLang="en-US" dirty="0">
              <a:solidFill>
                <a:schemeClr val="tx1"/>
              </a:solidFill>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Military Recruiters</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No Child Left Behind Act of 2001 requires schools to release your child’s name, address and telephone number to military recruiters unless you request in writing that this information not be released for your child.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If you would like for your child’s name to be omitted from the list, which is released to military recruiters, please complete the information below and return to the school office. Students eighteen or older may complete the form on their own.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____ As a Parent, I am exercising the right to request that you do not release the name, address and telephone number to the Armed Services, Military Recruiters, or Military Schools of the following student.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____ As a Student, I am requesting that my name, address and telephone number not be released to the Armed Forces, Military Recruiters or Military Schools.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Student Name: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_________________________________ </a:t>
            </a:r>
            <a:endParaRPr lang="en-US" altLang="en-US" dirty="0">
              <a:solidFill>
                <a:schemeClr val="tx1"/>
              </a:solidFill>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Name of School:</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a:t>
            </a:r>
            <a:endParaRPr lang="en-US" altLang="en-US" dirty="0">
              <a:solidFill>
                <a:schemeClr val="tx1"/>
              </a:solidFill>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Print Name: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__________________________________________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(Parent’s name if student is under 18; student’s name if over 18) </a:t>
            </a:r>
            <a:endParaRPr lang="en-US" altLang="en-US" dirty="0">
              <a:solidFill>
                <a:schemeClr val="tx1"/>
              </a:solidFill>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Signature: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_________________________________________________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(Parent’s signature if student is under 18; student’s signature if over 18) </a:t>
            </a:r>
            <a:endParaRPr lang="en-US" altLang="en-US" dirty="0">
              <a:solidFill>
                <a:schemeClr val="tx1"/>
              </a:solidFill>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Date: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__________________________ </a:t>
            </a:r>
            <a:endParaRPr lang="en-US" altLang="en-US" dirty="0">
              <a:solidFill>
                <a:schemeClr val="tx1"/>
              </a:solidFill>
            </a:endParaRPr>
          </a:p>
          <a:p>
            <a:pPr marL="0" indent="0">
              <a:buNone/>
            </a:pPr>
            <a:endParaRPr lang="en-US" dirty="0"/>
          </a:p>
        </p:txBody>
      </p:sp>
    </p:spTree>
    <p:extLst>
      <p:ext uri="{BB962C8B-B14F-4D97-AF65-F5344CB8AC3E}">
        <p14:creationId xmlns:p14="http://schemas.microsoft.com/office/powerpoint/2010/main" val="195176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0C004CC-A841-CE41-94EA-61479EE1AC7B}"/>
              </a:ext>
            </a:extLst>
          </p:cNvPr>
          <p:cNvSpPr>
            <a:spLocks noGrp="1"/>
          </p:cNvSpPr>
          <p:nvPr>
            <p:ph type="subTitle" idx="1"/>
          </p:nvPr>
        </p:nvSpPr>
        <p:spPr>
          <a:xfrm>
            <a:off x="640080" y="587829"/>
            <a:ext cx="11181806" cy="5786845"/>
          </a:xfrm>
        </p:spPr>
        <p:txBody>
          <a:bodyPr>
            <a:normAutofit lnSpcReduction="10000"/>
          </a:bodyPr>
          <a:lstStyle/>
          <a:p>
            <a:pPr lvl="0" indent="15875" algn="l" eaLnBrk="0" fontAlgn="base" hangingPunct="0">
              <a:lnSpc>
                <a:spcPct val="100000"/>
              </a:lnSpc>
              <a:spcBef>
                <a:spcPct val="0"/>
              </a:spcBef>
              <a:spcAft>
                <a:spcPct val="0"/>
              </a:spcAft>
              <a:buSzTx/>
            </a:pPr>
            <a:r>
              <a:rPr lang="en-US" altLang="en-US" sz="26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altLang="en-US" sz="26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Welcome:</a:t>
            </a:r>
            <a:r>
              <a:rPr lang="en-US" altLang="en-US" sz="26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TSCS School Administration </a:t>
            </a:r>
            <a:endParaRPr lang="en-US" altLang="en-US" sz="2600" b="0" cap="none" dirty="0">
              <a:solidFill>
                <a:schemeClr val="tx1"/>
              </a:solidFill>
            </a:endParaRPr>
          </a:p>
          <a:p>
            <a:pPr lvl="0" indent="15875" algn="l" eaLnBrk="0" fontAlgn="base" hangingPunct="0">
              <a:lnSpc>
                <a:spcPct val="100000"/>
              </a:lnSpc>
              <a:spcBef>
                <a:spcPct val="0"/>
              </a:spcBef>
              <a:spcAft>
                <a:spcPct val="0"/>
              </a:spcAft>
              <a:buSzTx/>
            </a:pPr>
            <a:endParaRPr lang="en-US" altLang="en-US" sz="24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indent="15875" algn="l" eaLnBrk="0" fontAlgn="base" hangingPunct="0">
              <a:lnSpc>
                <a:spcPct val="100000"/>
              </a:lnSpc>
              <a:spcBef>
                <a:spcPct val="0"/>
              </a:spcBef>
              <a:spcAft>
                <a:spcPct val="0"/>
              </a:spcAft>
              <a:buSzTx/>
            </a:pPr>
            <a:r>
              <a:rPr lang="en-US" altLang="en-US" sz="24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altLang="en-US" sz="24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Title 1 Information:</a:t>
            </a:r>
            <a:r>
              <a:rPr lang="en-US" altLang="en-US" sz="24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2400" b="0" cap="none" dirty="0">
              <a:solidFill>
                <a:schemeClr val="tx1"/>
              </a:solidFill>
            </a:endParaRPr>
          </a:p>
          <a:p>
            <a:pPr lvl="0" indent="15875" algn="l" eaLnBrk="0" fontAlgn="base" hangingPunct="0">
              <a:lnSpc>
                <a:spcPct val="100000"/>
              </a:lnSpc>
              <a:spcBef>
                <a:spcPct val="0"/>
              </a:spcBef>
              <a:spcAft>
                <a:spcPct val="0"/>
              </a:spcAft>
              <a:buSzTx/>
            </a:pPr>
            <a:r>
              <a:rPr lang="en-US" altLang="en-US" sz="24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Notice of Title 1 School Status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Parents’ Right to Know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Policies for Family Engagement (SIP, School/Parent Compact, Etc.)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Parental Involvement Requirement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Reporting Pupil Progress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Parent-Teacher Conferences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Opportunities for additional Parent Meetings and Involvement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School Progress/School Status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Teacher Qualifications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r>
              <a:rPr lang="en-US" altLang="en-US" sz="19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 Important Policies (Student Parent Handbook - Student Code of Conduct) </a:t>
            </a:r>
            <a:endParaRPr lang="en-US" altLang="en-US" sz="1900" b="0" cap="none" dirty="0">
              <a:solidFill>
                <a:schemeClr val="tx1"/>
              </a:solidFill>
            </a:endParaRPr>
          </a:p>
          <a:p>
            <a:pPr lvl="0" indent="15875" algn="l" eaLnBrk="0" fontAlgn="base" hangingPunct="0">
              <a:lnSpc>
                <a:spcPct val="100000"/>
              </a:lnSpc>
              <a:spcBef>
                <a:spcPct val="0"/>
              </a:spcBef>
              <a:spcAft>
                <a:spcPct val="0"/>
              </a:spcAft>
              <a:buSzTx/>
            </a:pPr>
            <a:endParaRPr lang="en-US" altLang="en-US" sz="24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indent="15875" algn="l" eaLnBrk="0" fontAlgn="base" hangingPunct="0">
              <a:lnSpc>
                <a:spcPct val="100000"/>
              </a:lnSpc>
              <a:spcBef>
                <a:spcPct val="0"/>
              </a:spcBef>
              <a:spcAft>
                <a:spcPct val="0"/>
              </a:spcAft>
              <a:buSzTx/>
            </a:pPr>
            <a:r>
              <a:rPr lang="en-US" altLang="en-US" sz="24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altLang="en-US" sz="20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Volunteer and Training Opportunities </a:t>
            </a:r>
            <a:endParaRPr lang="en-US" altLang="en-US" sz="2000" cap="none" dirty="0">
              <a:solidFill>
                <a:schemeClr val="tx1"/>
              </a:solidFill>
            </a:endParaRPr>
          </a:p>
          <a:p>
            <a:pPr lvl="0" indent="15875" algn="l" eaLnBrk="0" fontAlgn="base" hangingPunct="0">
              <a:lnSpc>
                <a:spcPct val="100000"/>
              </a:lnSpc>
              <a:spcBef>
                <a:spcPct val="0"/>
              </a:spcBef>
              <a:spcAft>
                <a:spcPct val="0"/>
              </a:spcAft>
              <a:buSzTx/>
            </a:pPr>
            <a:endPar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indent="15875" algn="l" eaLnBrk="0" fontAlgn="base" hangingPunct="0">
              <a:lnSpc>
                <a:spcPct val="100000"/>
              </a:lnSpc>
              <a:spcBef>
                <a:spcPct val="0"/>
              </a:spcBef>
              <a:spcAft>
                <a:spcPct val="0"/>
              </a:spcAft>
              <a:buSzTx/>
            </a:pPr>
            <a:r>
              <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altLang="en-US" sz="20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Review of Student Parent Handbook</a:t>
            </a:r>
            <a:r>
              <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2000" b="0" cap="none" dirty="0">
              <a:solidFill>
                <a:schemeClr val="tx1"/>
              </a:solidFill>
            </a:endParaRPr>
          </a:p>
          <a:p>
            <a:pPr lvl="0" indent="15875" algn="l" eaLnBrk="0" fontAlgn="base" hangingPunct="0">
              <a:lnSpc>
                <a:spcPct val="100000"/>
              </a:lnSpc>
              <a:spcBef>
                <a:spcPct val="0"/>
              </a:spcBef>
              <a:spcAft>
                <a:spcPct val="0"/>
              </a:spcAft>
              <a:buSzTx/>
            </a:pPr>
            <a:endPar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indent="15875" algn="l" eaLnBrk="0" fontAlgn="base" hangingPunct="0">
              <a:lnSpc>
                <a:spcPct val="100000"/>
              </a:lnSpc>
              <a:spcBef>
                <a:spcPct val="0"/>
              </a:spcBef>
              <a:spcAft>
                <a:spcPct val="0"/>
              </a:spcAft>
              <a:buSzTx/>
            </a:pPr>
            <a:r>
              <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altLang="en-US" sz="20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Closing</a:t>
            </a:r>
            <a:r>
              <a:rPr lang="en-US" altLang="en-US" sz="2000" b="0" cap="none"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altLang="en-US" sz="2000" b="0" cap="none" dirty="0">
              <a:solidFill>
                <a:schemeClr val="tx1"/>
              </a:solidFill>
            </a:endParaRPr>
          </a:p>
          <a:p>
            <a:endParaRPr lang="en-US" dirty="0"/>
          </a:p>
        </p:txBody>
      </p:sp>
    </p:spTree>
    <p:extLst>
      <p:ext uri="{BB962C8B-B14F-4D97-AF65-F5344CB8AC3E}">
        <p14:creationId xmlns:p14="http://schemas.microsoft.com/office/powerpoint/2010/main" val="296128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E378-1646-6848-B3D5-7A743E6D1F2E}"/>
              </a:ext>
            </a:extLst>
          </p:cNvPr>
          <p:cNvSpPr>
            <a:spLocks noGrp="1"/>
          </p:cNvSpPr>
          <p:nvPr>
            <p:ph type="title"/>
          </p:nvPr>
        </p:nvSpPr>
        <p:spPr>
          <a:xfrm>
            <a:off x="1143000" y="533401"/>
            <a:ext cx="9906000" cy="890450"/>
          </a:xfrm>
        </p:spPr>
        <p:txBody>
          <a:bodyPr>
            <a:normAutofit/>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a title I school</a:t>
            </a:r>
            <a:endParaRPr lang="en-US" b="1" dirty="0"/>
          </a:p>
        </p:txBody>
      </p:sp>
      <p:sp>
        <p:nvSpPr>
          <p:cNvPr id="3" name="Content Placeholder 2">
            <a:extLst>
              <a:ext uri="{FF2B5EF4-FFF2-40B4-BE49-F238E27FC236}">
                <a16:creationId xmlns:a16="http://schemas.microsoft.com/office/drawing/2014/main" id="{A9BB01DB-34E4-3349-94DC-635ED3E5A300}"/>
              </a:ext>
            </a:extLst>
          </p:cNvPr>
          <p:cNvSpPr>
            <a:spLocks noGrp="1"/>
          </p:cNvSpPr>
          <p:nvPr>
            <p:ph idx="1"/>
          </p:nvPr>
        </p:nvSpPr>
        <p:spPr>
          <a:xfrm>
            <a:off x="431074" y="1423851"/>
            <a:ext cx="11292840" cy="5133703"/>
          </a:xfrm>
        </p:spPr>
        <p:txBody>
          <a:bodyPr>
            <a:normAutofit/>
          </a:bodyPr>
          <a:lstStyle/>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is a federally funded school-wide Title I school.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Title 1 requires that schools promote a positive and supportive learning environment that results in high levels of achievement for all students.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Title I funds are available for academic programs and strategies, additional teachers and other personnel, staff development, materials, supplies, technology, and parent involvement and training.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We look forward to working with you and your child to make this a rewarding 2024 – 2025 school year. </a:t>
            </a:r>
            <a:endParaRPr lang="en-US" altLang="en-US" dirty="0">
              <a:solidFill>
                <a:schemeClr val="tx1"/>
              </a:solidFill>
            </a:endParaRPr>
          </a:p>
          <a:p>
            <a:endParaRPr lang="en-US" dirty="0"/>
          </a:p>
        </p:txBody>
      </p:sp>
    </p:spTree>
    <p:extLst>
      <p:ext uri="{BB962C8B-B14F-4D97-AF65-F5344CB8AC3E}">
        <p14:creationId xmlns:p14="http://schemas.microsoft.com/office/powerpoint/2010/main" val="330405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BCAB-E63D-FF4B-BD42-1B3636972A9E}"/>
              </a:ext>
            </a:extLst>
          </p:cNvPr>
          <p:cNvSpPr>
            <a:spLocks noGrp="1"/>
          </p:cNvSpPr>
          <p:nvPr>
            <p:ph type="title"/>
          </p:nvPr>
        </p:nvSpPr>
        <p:spPr>
          <a:xfrm>
            <a:off x="457200" y="533401"/>
            <a:ext cx="10591800" cy="1382156"/>
          </a:xfrm>
        </p:spPr>
        <p:txBody>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a title I school (cont.)</a:t>
            </a:r>
            <a:endParaRPr lang="en-US" dirty="0"/>
          </a:p>
        </p:txBody>
      </p:sp>
      <p:sp>
        <p:nvSpPr>
          <p:cNvPr id="3" name="Content Placeholder 2">
            <a:extLst>
              <a:ext uri="{FF2B5EF4-FFF2-40B4-BE49-F238E27FC236}">
                <a16:creationId xmlns:a16="http://schemas.microsoft.com/office/drawing/2014/main" id="{F1964B17-1BAF-D74A-B4C4-6298FF9479A2}"/>
              </a:ext>
            </a:extLst>
          </p:cNvPr>
          <p:cNvSpPr>
            <a:spLocks noGrp="1"/>
          </p:cNvSpPr>
          <p:nvPr>
            <p:ph idx="1"/>
          </p:nvPr>
        </p:nvSpPr>
        <p:spPr>
          <a:xfrm>
            <a:off x="571499" y="2009553"/>
            <a:ext cx="10940143" cy="4315045"/>
          </a:xfrm>
        </p:spPr>
        <p:txBody>
          <a:bodyPr>
            <a:normAutofit/>
          </a:bodyPr>
          <a:lstStyle/>
          <a:p>
            <a:pPr marL="0" lvl="0" indent="15875" eaLnBrk="0" fontAlgn="base" hangingPunct="0">
              <a:spcBef>
                <a:spcPct val="0"/>
              </a:spcBef>
              <a:spcAft>
                <a:spcPct val="0"/>
              </a:spcAft>
              <a:buSzTx/>
              <a:buNone/>
            </a:pPr>
            <a:r>
              <a:rPr lang="en-US" altLang="en-US" sz="2800" b="1" i="1" dirty="0">
                <a:solidFill>
                  <a:schemeClr val="tx1"/>
                </a:solidFill>
                <a:latin typeface="Calibri" panose="020F0502020204030204" pitchFamily="34" charset="0"/>
                <a:ea typeface="Calibri" panose="020F0502020204030204" pitchFamily="34" charset="0"/>
                <a:cs typeface="Times New Roman" panose="02020603050405020304" pitchFamily="18" charset="0"/>
              </a:rPr>
              <a:t>Elementary and Secondary Education Act (ESEA) Parents’ Right-To-Know</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All parents have the right to request the following: </a:t>
            </a:r>
          </a:p>
          <a:p>
            <a:pPr marL="0" lvl="0" indent="15875" eaLnBrk="0" fontAlgn="base" hangingPunct="0">
              <a:spcBef>
                <a:spcPct val="0"/>
              </a:spcBef>
              <a:spcAft>
                <a:spcPct val="0"/>
              </a:spcAft>
              <a:buSzTx/>
              <a:buNone/>
            </a:pP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 teacher’s professional qualifications, which include: state qualifications, licensure, grade/s certification, waivers,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 teacher’s baccalaureate and/or graduate degree, fields of endorsement, previous teaching experience, </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 paraprofessional’s qualifications, and</a:t>
            </a: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An assurance that their child’s name, address, and telephone listing are not released to military recruiters </a:t>
            </a:r>
            <a:endParaRPr lang="en-US" altLang="en-US" dirty="0">
              <a:solidFill>
                <a:schemeClr val="tx1"/>
              </a:solidFill>
            </a:endParaRPr>
          </a:p>
          <a:p>
            <a:pPr marL="0" indent="0">
              <a:buNone/>
            </a:pPr>
            <a:endParaRPr lang="en-US" dirty="0"/>
          </a:p>
        </p:txBody>
      </p:sp>
    </p:spTree>
    <p:extLst>
      <p:ext uri="{BB962C8B-B14F-4D97-AF65-F5344CB8AC3E}">
        <p14:creationId xmlns:p14="http://schemas.microsoft.com/office/powerpoint/2010/main" val="279878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0A95-D720-3440-9895-8214B3B64F0E}"/>
              </a:ext>
            </a:extLst>
          </p:cNvPr>
          <p:cNvSpPr>
            <a:spLocks noGrp="1"/>
          </p:cNvSpPr>
          <p:nvPr>
            <p:ph type="title"/>
          </p:nvPr>
        </p:nvSpPr>
        <p:spPr>
          <a:xfrm>
            <a:off x="1143000" y="267029"/>
            <a:ext cx="9906000" cy="1382156"/>
          </a:xfrm>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We are a title I school (cont.)</a:t>
            </a:r>
            <a:endParaRPr lang="en-US" b="1" dirty="0"/>
          </a:p>
        </p:txBody>
      </p:sp>
      <p:sp>
        <p:nvSpPr>
          <p:cNvPr id="3" name="Content Placeholder 2">
            <a:extLst>
              <a:ext uri="{FF2B5EF4-FFF2-40B4-BE49-F238E27FC236}">
                <a16:creationId xmlns:a16="http://schemas.microsoft.com/office/drawing/2014/main" id="{1B163EC1-D756-3C49-8B57-8F2BDB68214F}"/>
              </a:ext>
            </a:extLst>
          </p:cNvPr>
          <p:cNvSpPr>
            <a:spLocks noGrp="1"/>
          </p:cNvSpPr>
          <p:nvPr>
            <p:ph idx="1"/>
          </p:nvPr>
        </p:nvSpPr>
        <p:spPr>
          <a:xfrm>
            <a:off x="310243" y="1387929"/>
            <a:ext cx="11283043" cy="4936669"/>
          </a:xfrm>
        </p:spPr>
        <p:txBody>
          <a:bodyPr>
            <a:normAutofit/>
          </a:bodyPr>
          <a:lstStyle/>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All parents will receive information on the following: </a:t>
            </a:r>
          </a:p>
          <a:p>
            <a:pPr marL="0" lvl="0" indent="15875" eaLnBrk="0" fontAlgn="base" hangingPunct="0">
              <a:spcBef>
                <a:spcPct val="0"/>
              </a:spcBef>
              <a:spcAft>
                <a:spcPct val="0"/>
              </a:spcAft>
              <a:buSzTx/>
              <a:buNone/>
            </a:pPr>
            <a:endParaRPr lang="en-US" altLang="en-US"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Their child’s level of achievement in each of the State academic assessments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Their right to public school choice, supplemental services, and more effective involvement if their child’s school is identified for school improvement</a:t>
            </a: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Their option to request a transfer to another school within the district if their  child is the victim of a violent crime at school </a:t>
            </a:r>
            <a:endParaRPr lang="en-US" altLang="en-US" dirty="0">
              <a:solidFill>
                <a:schemeClr val="tx1"/>
              </a:solidFill>
            </a:endParaRPr>
          </a:p>
          <a:p>
            <a:pPr marL="0" lvl="0" indent="15875" eaLnBrk="0" fontAlgn="base" hangingPunct="0">
              <a:spcBef>
                <a:spcPct val="0"/>
              </a:spcBef>
              <a:spcAft>
                <a:spcPct val="0"/>
              </a:spcAft>
              <a:buSzTx/>
              <a:buNone/>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Their right to timely notification that their child has been assigned, or has been taught for four or more consecutive weeks by, a teacher who is not highly qualified </a:t>
            </a:r>
            <a:endParaRPr lang="en-US" altLang="en-US" dirty="0">
              <a:solidFill>
                <a:schemeClr val="tx1"/>
              </a:solidFill>
            </a:endParaRPr>
          </a:p>
          <a:p>
            <a:endParaRPr lang="en-US" dirty="0"/>
          </a:p>
        </p:txBody>
      </p:sp>
    </p:spTree>
    <p:extLst>
      <p:ext uri="{BB962C8B-B14F-4D97-AF65-F5344CB8AC3E}">
        <p14:creationId xmlns:p14="http://schemas.microsoft.com/office/powerpoint/2010/main" val="398518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17FEF-513B-CB4B-870B-B929EA80D33E}"/>
              </a:ext>
            </a:extLst>
          </p:cNvPr>
          <p:cNvSpPr>
            <a:spLocks noGrp="1"/>
          </p:cNvSpPr>
          <p:nvPr>
            <p:ph type="title"/>
          </p:nvPr>
        </p:nvSpPr>
        <p:spPr>
          <a:xfrm>
            <a:off x="1137557" y="218045"/>
            <a:ext cx="9906000" cy="1382156"/>
          </a:xfrm>
        </p:spPr>
        <p:txBody>
          <a:bodyPr/>
          <a:lstStyle/>
          <a:p>
            <a:pPr algn="ct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Family Engagement</a:t>
            </a:r>
            <a:endParaRPr lang="en-US" dirty="0"/>
          </a:p>
        </p:txBody>
      </p:sp>
      <p:sp>
        <p:nvSpPr>
          <p:cNvPr id="3" name="Content Placeholder 2">
            <a:extLst>
              <a:ext uri="{FF2B5EF4-FFF2-40B4-BE49-F238E27FC236}">
                <a16:creationId xmlns:a16="http://schemas.microsoft.com/office/drawing/2014/main" id="{49E086C5-3A64-4C4B-AF80-798996DFCD31}"/>
              </a:ext>
            </a:extLst>
          </p:cNvPr>
          <p:cNvSpPr>
            <a:spLocks noGrp="1"/>
          </p:cNvSpPr>
          <p:nvPr>
            <p:ph idx="1"/>
          </p:nvPr>
        </p:nvSpPr>
        <p:spPr>
          <a:xfrm>
            <a:off x="571500" y="1355272"/>
            <a:ext cx="11038114" cy="5110841"/>
          </a:xfrm>
        </p:spPr>
        <p:txBody>
          <a:bodyPr>
            <a:normAutofit lnSpcReduction="10000"/>
          </a:bodyPr>
          <a:lstStyle/>
          <a:p>
            <a:pPr lvl="0" indent="0" eaLnBrk="0" fontAlgn="base" hangingPunct="0">
              <a:spcBef>
                <a:spcPct val="0"/>
              </a:spcBef>
              <a:spcAft>
                <a:spcPct val="0"/>
              </a:spcAft>
              <a:buNone/>
            </a:pPr>
            <a:r>
              <a:rPr lang="en-US" altLang="en-U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Involvement Strategies:</a:t>
            </a:r>
          </a:p>
          <a:p>
            <a:pPr lvl="0" indent="0" eaLnBrk="0" fontAlgn="base" hangingPunct="0">
              <a:spcBef>
                <a:spcPct val="0"/>
              </a:spcBef>
              <a:spcAft>
                <a:spcPct val="0"/>
              </a:spcAft>
              <a:buNone/>
            </a:pPr>
            <a:endParaRPr lang="en-US" altLang="en-US" dirty="0"/>
          </a:p>
          <a:p>
            <a:pPr lvl="0" indent="0" eaLnBrk="0" fontAlgn="base" hangingPunct="0">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1. Just before enrollment, all students are required to attend a mandatory individual/group meeting. This meeting is held virtually and will include the parent, student, principal, and possibly a faculty member. </a:t>
            </a:r>
            <a:endParaRPr lang="en-US" altLang="en-US" dirty="0"/>
          </a:p>
          <a:p>
            <a:pPr lvl="0" indent="0" eaLnBrk="0" fontAlgn="base" hangingPunct="0">
              <a:spcBef>
                <a:spcPct val="0"/>
              </a:spcBef>
              <a:spcAft>
                <a:spcPct val="0"/>
              </a:spcAft>
              <a:buNone/>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2. Signed Home/School Compact agreement. </a:t>
            </a:r>
            <a:endParaRPr lang="en-US" altLang="en-US" dirty="0"/>
          </a:p>
          <a:p>
            <a:pPr lvl="0" indent="0" eaLnBrk="0" fontAlgn="base" hangingPunct="0">
              <a:spcBef>
                <a:spcPct val="0"/>
              </a:spcBef>
              <a:spcAft>
                <a:spcPct val="0"/>
              </a:spcAft>
              <a:buNone/>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3. Parental support with homework. </a:t>
            </a:r>
            <a:endParaRPr lang="en-US" altLang="en-US" dirty="0"/>
          </a:p>
          <a:p>
            <a:pPr lvl="0" indent="0" eaLnBrk="0" fontAlgn="base" hangingPunct="0">
              <a:spcBef>
                <a:spcPct val="0"/>
              </a:spcBef>
              <a:spcAft>
                <a:spcPct val="0"/>
              </a:spcAft>
              <a:buNone/>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4. Multiple parent meetings are planned for the year. Any parent informational meetings will be held at regular and flexible meeting times. Parents may also request meetings as needed. (For at least the first semester, these meetings will be held via phone, email and/or virtually.)</a:t>
            </a:r>
            <a:endParaRPr lang="en-US" altLang="en-US" dirty="0"/>
          </a:p>
          <a:p>
            <a:endParaRPr lang="en-US" dirty="0"/>
          </a:p>
        </p:txBody>
      </p:sp>
    </p:spTree>
    <p:extLst>
      <p:ext uri="{BB962C8B-B14F-4D97-AF65-F5344CB8AC3E}">
        <p14:creationId xmlns:p14="http://schemas.microsoft.com/office/powerpoint/2010/main" val="124394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1B89-1CCA-1341-8110-2E9B2A0A1AF7}"/>
              </a:ext>
            </a:extLst>
          </p:cNvPr>
          <p:cNvSpPr>
            <a:spLocks noGrp="1"/>
          </p:cNvSpPr>
          <p:nvPr>
            <p:ph type="title"/>
          </p:nvPr>
        </p:nvSpPr>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Family Engagement (Cont.)</a:t>
            </a:r>
            <a:endParaRPr lang="en-US" b="1" dirty="0"/>
          </a:p>
        </p:txBody>
      </p:sp>
      <p:sp>
        <p:nvSpPr>
          <p:cNvPr id="3" name="Content Placeholder 2">
            <a:extLst>
              <a:ext uri="{FF2B5EF4-FFF2-40B4-BE49-F238E27FC236}">
                <a16:creationId xmlns:a16="http://schemas.microsoft.com/office/drawing/2014/main" id="{4DC65F17-0B17-D54C-8E6B-BA0106CB2A15}"/>
              </a:ext>
            </a:extLst>
          </p:cNvPr>
          <p:cNvSpPr>
            <a:spLocks noGrp="1"/>
          </p:cNvSpPr>
          <p:nvPr>
            <p:ph idx="1"/>
          </p:nvPr>
        </p:nvSpPr>
        <p:spPr>
          <a:xfrm>
            <a:off x="473529" y="1534886"/>
            <a:ext cx="11332028" cy="4914900"/>
          </a:xfrm>
        </p:spPr>
        <p:txBody>
          <a:bodyPr>
            <a:normAutofit fontScale="70000" lnSpcReduction="20000"/>
          </a:bodyPr>
          <a:lstStyle/>
          <a:p>
            <a:pPr lvl="0" indent="0" eaLnBrk="0" fontAlgn="base" hangingPunct="0">
              <a:spcBef>
                <a:spcPct val="0"/>
              </a:spcBef>
              <a:spcAft>
                <a:spcPct val="0"/>
              </a:spcAft>
              <a:buNone/>
            </a:pPr>
            <a:r>
              <a:rPr lang="en-US" altLang="en-US" sz="2900" b="1" dirty="0">
                <a:latin typeface="Calibri" panose="020F0502020204030204" pitchFamily="34" charset="0"/>
                <a:ea typeface="Calibri" panose="020F0502020204030204" pitchFamily="34" charset="0"/>
                <a:cs typeface="Times New Roman" panose="02020603050405020304" pitchFamily="18" charset="0"/>
              </a:rPr>
              <a:t>The following family engagement plan has been jointly developed and agreed upon by The </a:t>
            </a:r>
            <a:r>
              <a:rPr lang="en-US" altLang="en-US" sz="2900" b="1" dirty="0" err="1">
                <a:latin typeface="Calibri" panose="020F0502020204030204" pitchFamily="34" charset="0"/>
                <a:ea typeface="Calibri" panose="020F0502020204030204" pitchFamily="34" charset="0"/>
                <a:cs typeface="Times New Roman" panose="02020603050405020304" pitchFamily="18" charset="0"/>
              </a:rPr>
              <a:t>Soulsville</a:t>
            </a:r>
            <a:r>
              <a:rPr lang="en-US" altLang="en-US" sz="2900" b="1" dirty="0">
                <a:latin typeface="Calibri" panose="020F0502020204030204" pitchFamily="34" charset="0"/>
                <a:ea typeface="Calibri" panose="020F0502020204030204" pitchFamily="34" charset="0"/>
                <a:cs typeface="Times New Roman" panose="02020603050405020304" pitchFamily="18" charset="0"/>
              </a:rPr>
              <a:t> Charter School Parents, Students, and School Staff: </a:t>
            </a:r>
            <a:endParaRPr lang="en-US" altLang="en-US" sz="2900" b="1"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3200" b="1" dirty="0">
                <a:latin typeface="Calibri" panose="020F0502020204030204" pitchFamily="34" charset="0"/>
                <a:ea typeface="Calibri" panose="020F0502020204030204" pitchFamily="34" charset="0"/>
                <a:cs typeface="Times New Roman" panose="02020603050405020304" pitchFamily="18" charset="0"/>
              </a:rPr>
              <a:t>Parent Involvement Plan: </a:t>
            </a:r>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At the </a:t>
            </a:r>
            <a:r>
              <a:rPr lang="en-US" altLang="en-US" sz="2900" dirty="0" err="1">
                <a:latin typeface="Calibri" panose="020F0502020204030204" pitchFamily="34" charset="0"/>
                <a:ea typeface="Calibri" panose="020F0502020204030204" pitchFamily="34" charset="0"/>
                <a:cs typeface="Times New Roman" panose="02020603050405020304" pitchFamily="18" charset="0"/>
              </a:rPr>
              <a:t>Soulsville</a:t>
            </a:r>
            <a:r>
              <a:rPr lang="en-US" altLang="en-US" sz="2900" dirty="0">
                <a:latin typeface="Calibri" panose="020F0502020204030204" pitchFamily="34" charset="0"/>
                <a:ea typeface="Calibri" panose="020F0502020204030204" pitchFamily="34" charset="0"/>
                <a:cs typeface="Times New Roman" panose="02020603050405020304" pitchFamily="18" charset="0"/>
              </a:rPr>
              <a:t> Charter School, we believe that parental support is vital for the academic and social growth of our students, and we want parents to be involved in an organized, ongoing, and timely way. </a:t>
            </a:r>
            <a:endParaRPr lang="en-US" altLang="en-US" sz="2900" dirty="0"/>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Therefore, we will make all appropriate efforts to include parents in the life of the school and will encourage parents to support our efforts at home.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indent="0" eaLnBrk="0" fontAlgn="base" hangingPunct="0">
              <a:spcBef>
                <a:spcPct val="0"/>
              </a:spcBef>
              <a:spcAft>
                <a:spcPct val="0"/>
              </a:spcAft>
              <a:buNone/>
            </a:pPr>
            <a:r>
              <a:rPr lang="en-US" altLang="en-US" sz="3200" dirty="0">
                <a:latin typeface="Calibri" panose="020F0502020204030204" pitchFamily="34" charset="0"/>
                <a:ea typeface="Calibri" panose="020F0502020204030204" pitchFamily="34" charset="0"/>
                <a:cs typeface="Times New Roman" panose="02020603050405020304" pitchFamily="18" charset="0"/>
              </a:rPr>
              <a:t>5. Parents will be invited to an annual Title 1 meeting to provide them with information concerning their rights to be involved in the school, Title 1 requirements, and the </a:t>
            </a:r>
            <a:r>
              <a:rPr lang="en-US" altLang="en-US" sz="3200" dirty="0" err="1">
                <a:latin typeface="Calibri" panose="020F0502020204030204" pitchFamily="34" charset="0"/>
                <a:ea typeface="Calibri" panose="020F0502020204030204" pitchFamily="34" charset="0"/>
                <a:cs typeface="Times New Roman" panose="02020603050405020304" pitchFamily="18" charset="0"/>
              </a:rPr>
              <a:t>Soulsville</a:t>
            </a:r>
            <a:r>
              <a:rPr lang="en-US" altLang="en-US" sz="3200" dirty="0">
                <a:latin typeface="Calibri" panose="020F0502020204030204" pitchFamily="34" charset="0"/>
                <a:ea typeface="Calibri" panose="020F0502020204030204" pitchFamily="34" charset="0"/>
                <a:cs typeface="Times New Roman" panose="02020603050405020304" pitchFamily="18" charset="0"/>
              </a:rPr>
              <a:t> Charter School’s participation in Title 1. </a:t>
            </a:r>
            <a:endParaRPr lang="en-US" altLang="en-US" sz="32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6. Parents will be involved in the development of the Home-School Compact.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7. Appropriate documents and information will be distributed to parents in a timely manner (i.e., via school’s website, </a:t>
            </a:r>
            <a:r>
              <a:rPr lang="en-US" altLang="en-US" sz="2900" dirty="0" err="1">
                <a:latin typeface="Calibri" panose="020F0502020204030204" pitchFamily="34" charset="0"/>
                <a:ea typeface="Calibri" panose="020F0502020204030204" pitchFamily="34" charset="0"/>
                <a:cs typeface="Times New Roman" panose="02020603050405020304" pitchFamily="18" charset="0"/>
              </a:rPr>
              <a:t>TeacherEase</a:t>
            </a:r>
            <a:r>
              <a:rPr lang="en-US" altLang="en-US" sz="2900" dirty="0">
                <a:latin typeface="Calibri" panose="020F0502020204030204" pitchFamily="34" charset="0"/>
                <a:ea typeface="Calibri" panose="020F0502020204030204" pitchFamily="34" charset="0"/>
                <a:cs typeface="Times New Roman" panose="02020603050405020304" pitchFamily="18" charset="0"/>
              </a:rPr>
              <a:t>, email, periodic newsletters and progress reports, and parental conferences). </a:t>
            </a:r>
            <a:endParaRPr lang="en-US" dirty="0"/>
          </a:p>
        </p:txBody>
      </p:sp>
    </p:spTree>
    <p:extLst>
      <p:ext uri="{BB962C8B-B14F-4D97-AF65-F5344CB8AC3E}">
        <p14:creationId xmlns:p14="http://schemas.microsoft.com/office/powerpoint/2010/main" val="280374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1B89-1CCA-1341-8110-2E9B2A0A1AF7}"/>
              </a:ext>
            </a:extLst>
          </p:cNvPr>
          <p:cNvSpPr>
            <a:spLocks noGrp="1"/>
          </p:cNvSpPr>
          <p:nvPr>
            <p:ph type="title"/>
          </p:nvPr>
        </p:nvSpPr>
        <p:spPr/>
        <p:txBody>
          <a:bodyPr/>
          <a:lstStyle/>
          <a:p>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Family Engagement (Cont.)</a:t>
            </a:r>
            <a:endParaRPr lang="en-US" b="1" dirty="0"/>
          </a:p>
        </p:txBody>
      </p:sp>
      <p:sp>
        <p:nvSpPr>
          <p:cNvPr id="3" name="Content Placeholder 2">
            <a:extLst>
              <a:ext uri="{FF2B5EF4-FFF2-40B4-BE49-F238E27FC236}">
                <a16:creationId xmlns:a16="http://schemas.microsoft.com/office/drawing/2014/main" id="{4DC65F17-0B17-D54C-8E6B-BA0106CB2A15}"/>
              </a:ext>
            </a:extLst>
          </p:cNvPr>
          <p:cNvSpPr>
            <a:spLocks noGrp="1"/>
          </p:cNvSpPr>
          <p:nvPr>
            <p:ph idx="1"/>
          </p:nvPr>
        </p:nvSpPr>
        <p:spPr>
          <a:xfrm>
            <a:off x="506186" y="1534886"/>
            <a:ext cx="10542814" cy="4914900"/>
          </a:xfrm>
        </p:spPr>
        <p:txBody>
          <a:bodyPr>
            <a:normAutofit fontScale="70000" lnSpcReduction="20000"/>
          </a:bodyPr>
          <a:lstStyle/>
          <a:p>
            <a:pPr lvl="0" indent="0" eaLnBrk="0" fontAlgn="base" hangingPunct="0">
              <a:spcBef>
                <a:spcPct val="0"/>
              </a:spcBef>
              <a:spcAft>
                <a:spcPct val="0"/>
              </a:spcAft>
              <a:buNone/>
            </a:pPr>
            <a:r>
              <a:rPr lang="en-US" altLang="en-US" sz="2900" b="1" dirty="0">
                <a:latin typeface="Calibri" panose="020F0502020204030204" pitchFamily="34" charset="0"/>
                <a:ea typeface="Calibri" panose="020F0502020204030204" pitchFamily="34" charset="0"/>
                <a:cs typeface="Times New Roman" panose="02020603050405020304" pitchFamily="18" charset="0"/>
              </a:rPr>
              <a:t>The following family engagement plan has been jointly developed and agreed upon by The </a:t>
            </a:r>
            <a:r>
              <a:rPr lang="en-US" altLang="en-US" sz="2900" b="1" dirty="0" err="1">
                <a:latin typeface="Calibri" panose="020F0502020204030204" pitchFamily="34" charset="0"/>
                <a:ea typeface="Calibri" panose="020F0502020204030204" pitchFamily="34" charset="0"/>
                <a:cs typeface="Times New Roman" panose="02020603050405020304" pitchFamily="18" charset="0"/>
              </a:rPr>
              <a:t>Soulsville</a:t>
            </a:r>
            <a:r>
              <a:rPr lang="en-US" altLang="en-US" sz="2900" b="1" dirty="0">
                <a:latin typeface="Calibri" panose="020F0502020204030204" pitchFamily="34" charset="0"/>
                <a:ea typeface="Calibri" panose="020F0502020204030204" pitchFamily="34" charset="0"/>
                <a:cs typeface="Times New Roman" panose="02020603050405020304" pitchFamily="18" charset="0"/>
              </a:rPr>
              <a:t> Charter School Parents, Students, and School Staff: </a:t>
            </a:r>
            <a:endParaRPr lang="en-US" altLang="en-US" sz="2900" b="1"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3200" b="1" dirty="0">
                <a:latin typeface="Calibri" panose="020F0502020204030204" pitchFamily="34" charset="0"/>
                <a:ea typeface="Calibri" panose="020F0502020204030204" pitchFamily="34" charset="0"/>
                <a:cs typeface="Times New Roman" panose="02020603050405020304" pitchFamily="18" charset="0"/>
              </a:rPr>
              <a:t>Parent Involvement Plan: </a:t>
            </a:r>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8. Parents will be provided information regarding curriculum, academic assessments, and the student proficiency goals. Parents will be provided with updates on student progress as monitored by classroom teachers.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9. Parents will be asked to chaperone field trips.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10. Parents will be asked to assist during other school related events and activities.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11. Parents will be invited to join the PTA. Periodic PTA meetings will include faculty participation to help parents and teachers work together to implement appropriate programming. </a:t>
            </a:r>
            <a:endParaRPr lang="en-US" altLang="en-US" sz="2900" dirty="0"/>
          </a:p>
          <a:p>
            <a:pPr lvl="0" indent="0" eaLnBrk="0" fontAlgn="base" hangingPunct="0">
              <a:spcBef>
                <a:spcPct val="0"/>
              </a:spcBef>
              <a:spcAft>
                <a:spcPct val="0"/>
              </a:spcAft>
              <a:buNone/>
            </a:pPr>
            <a:endParaRPr lang="en-US" altLang="en-US" sz="2900" dirty="0">
              <a:latin typeface="Calibri" panose="020F0502020204030204" pitchFamily="34" charset="0"/>
              <a:ea typeface="Calibri" panose="020F0502020204030204" pitchFamily="34" charset="0"/>
              <a:cs typeface="Times New Roman" panose="02020603050405020304" pitchFamily="18" charset="0"/>
            </a:endParaRPr>
          </a:p>
          <a:p>
            <a:pPr lvl="0" indent="0" eaLnBrk="0" fontAlgn="base" hangingPunct="0">
              <a:spcBef>
                <a:spcPct val="0"/>
              </a:spcBef>
              <a:spcAft>
                <a:spcPct val="0"/>
              </a:spcAft>
              <a:buNone/>
            </a:pPr>
            <a:r>
              <a:rPr lang="en-US" altLang="en-US" sz="2900" dirty="0">
                <a:latin typeface="Calibri" panose="020F0502020204030204" pitchFamily="34" charset="0"/>
                <a:ea typeface="Calibri" panose="020F0502020204030204" pitchFamily="34" charset="0"/>
                <a:cs typeface="Times New Roman" panose="02020603050405020304" pitchFamily="18" charset="0"/>
              </a:rPr>
              <a:t>12. Special accommodations to assist with reasonable parent involvement will be provided as requested by the parent. </a:t>
            </a:r>
            <a:endParaRPr lang="en-US" altLang="en-US" sz="2900" dirty="0"/>
          </a:p>
          <a:p>
            <a:pPr marL="0" indent="0">
              <a:buNone/>
            </a:pPr>
            <a:endParaRPr lang="en-US" dirty="0"/>
          </a:p>
        </p:txBody>
      </p:sp>
    </p:spTree>
    <p:extLst>
      <p:ext uri="{BB962C8B-B14F-4D97-AF65-F5344CB8AC3E}">
        <p14:creationId xmlns:p14="http://schemas.microsoft.com/office/powerpoint/2010/main" val="409385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2496-C863-7647-8E8E-E1467427A8CA}"/>
              </a:ext>
            </a:extLst>
          </p:cNvPr>
          <p:cNvSpPr>
            <a:spLocks noGrp="1"/>
          </p:cNvSpPr>
          <p:nvPr>
            <p:ph type="title"/>
          </p:nvPr>
        </p:nvSpPr>
        <p:spPr>
          <a:xfrm>
            <a:off x="669472" y="326571"/>
            <a:ext cx="10461171" cy="1159330"/>
          </a:xfrm>
        </p:spPr>
        <p:txBody>
          <a:bodyPr>
            <a:normAutofit fontScale="90000"/>
          </a:bodyPr>
          <a:lstStyle/>
          <a:p>
            <a:pPr lvl="0" indent="457200" algn="ctr" eaLnBrk="0" fontAlgn="base" hangingPunct="0">
              <a:spcAft>
                <a:spcPct val="0"/>
              </a:spcAft>
            </a:pPr>
            <a:b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COMMITMENT TO EXCELLENCE AGREEMENT </a:t>
            </a:r>
            <a:br>
              <a:rPr lang="en-US" altLang="en-US" sz="4000" dirty="0">
                <a:solidFill>
                  <a:schemeClr val="tx1"/>
                </a:solidFill>
              </a:rPr>
            </a:br>
            <a:br>
              <a:rPr lang="en-US" altLang="en-US" sz="4000" dirty="0">
                <a:solidFill>
                  <a:schemeClr val="tx1"/>
                </a:solidFill>
              </a:rPr>
            </a:br>
            <a:endParaRPr lang="en-US" dirty="0"/>
          </a:p>
        </p:txBody>
      </p:sp>
      <p:sp>
        <p:nvSpPr>
          <p:cNvPr id="3" name="Content Placeholder 2">
            <a:extLst>
              <a:ext uri="{FF2B5EF4-FFF2-40B4-BE49-F238E27FC236}">
                <a16:creationId xmlns:a16="http://schemas.microsoft.com/office/drawing/2014/main" id="{1CB6D955-8ECC-3C4E-87F6-34AAD46295D2}"/>
              </a:ext>
            </a:extLst>
          </p:cNvPr>
          <p:cNvSpPr>
            <a:spLocks noGrp="1"/>
          </p:cNvSpPr>
          <p:nvPr>
            <p:ph idx="1"/>
          </p:nvPr>
        </p:nvSpPr>
        <p:spPr>
          <a:xfrm>
            <a:off x="457199" y="1240972"/>
            <a:ext cx="10989129" cy="5323115"/>
          </a:xfrm>
        </p:spPr>
        <p:txBody>
          <a:bodyPr>
            <a:normAutofit/>
          </a:bodyPr>
          <a:lstStyle/>
          <a:p>
            <a:pPr marL="0" lvl="0" indent="15875" eaLnBrk="0" fontAlgn="base" hangingPunct="0">
              <a:spcBef>
                <a:spcPct val="0"/>
              </a:spcBef>
              <a:spcAft>
                <a:spcPct val="0"/>
              </a:spcAft>
              <a:buSzTx/>
              <a:buNone/>
            </a:pPr>
            <a:r>
              <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Student’s Commitment:</a:t>
            </a:r>
          </a:p>
          <a:p>
            <a:pPr marL="0" lvl="0" indent="15875" eaLnBrk="0" fontAlgn="base" hangingPunct="0">
              <a:spcBef>
                <a:spcPct val="0"/>
              </a:spcBef>
              <a:spcAft>
                <a:spcPct val="0"/>
              </a:spcAft>
              <a:buSzTx/>
              <a:buNone/>
            </a:pPr>
            <a:endParaRPr lang="en-US" alt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fully commit to The </a:t>
            </a:r>
            <a:r>
              <a:rPr lang="en-US" altLang="en-US"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Soulsville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Charter School in the following ways: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arrive at school prepared to learn every day and be seated in Community Base (CB) by 7:40 a.m. (Monday-Friday).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remain at school every day until 3:00 p.m. (Tuesday-Friday), and 2:15 p.m. (Monday).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attend daily assigned mandatory tutoring sessions (AMT), when assigned.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complete my required Summer Growth Experience (SGE). (High School Students) </a:t>
            </a:r>
            <a:endParaRPr lang="en-US" altLang="en-US" sz="2800" dirty="0">
              <a:solidFill>
                <a:schemeClr val="tx1"/>
              </a:solidFill>
            </a:endParaRPr>
          </a:p>
          <a:p>
            <a:pPr marL="0" lvl="0" indent="15875" eaLnBrk="0" fontAlgn="base" hangingPunct="0">
              <a:spcBef>
                <a:spcPct val="0"/>
              </a:spcBef>
              <a:spcAft>
                <a:spcPct val="0"/>
              </a:spcAft>
              <a:buSzTx/>
              <a:buNone/>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 will always work, think, and behave in the best way I know how because I know that hard work and personal discipline lead to success. </a:t>
            </a:r>
            <a:endParaRPr lang="en-US" altLang="en-US" sz="2800" dirty="0">
              <a:solidFill>
                <a:schemeClr val="tx1"/>
              </a:solidFill>
            </a:endParaRPr>
          </a:p>
          <a:p>
            <a:endParaRPr lang="en-US" dirty="0"/>
          </a:p>
        </p:txBody>
      </p:sp>
    </p:spTree>
    <p:extLst>
      <p:ext uri="{BB962C8B-B14F-4D97-AF65-F5344CB8AC3E}">
        <p14:creationId xmlns:p14="http://schemas.microsoft.com/office/powerpoint/2010/main" val="2456491880"/>
      </p:ext>
    </p:extLst>
  </p:cSld>
  <p:clrMapOvr>
    <a:masterClrMapping/>
  </p:clrMapOvr>
</p:sld>
</file>

<file path=ppt/theme/theme1.xml><?xml version="1.0" encoding="utf-8"?>
<a:theme xmlns:a="http://schemas.openxmlformats.org/drawingml/2006/main" name="AngleLinesVTI">
  <a:themeElements>
    <a:clrScheme name="AnalogousFromDarkSeedLeftStep">
      <a:dk1>
        <a:srgbClr val="000000"/>
      </a:dk1>
      <a:lt1>
        <a:srgbClr val="FFFFFF"/>
      </a:lt1>
      <a:dk2>
        <a:srgbClr val="1C2031"/>
      </a:dk2>
      <a:lt2>
        <a:srgbClr val="F0F3F1"/>
      </a:lt2>
      <a:accent1>
        <a:srgbClr val="D040B9"/>
      </a:accent1>
      <a:accent2>
        <a:srgbClr val="9A2EBE"/>
      </a:accent2>
      <a:accent3>
        <a:srgbClr val="6F40D0"/>
      </a:accent3>
      <a:accent4>
        <a:srgbClr val="3440C0"/>
      </a:accent4>
      <a:accent5>
        <a:srgbClr val="4088D0"/>
      </a:accent5>
      <a:accent6>
        <a:srgbClr val="2EB3BE"/>
      </a:accent6>
      <a:hlink>
        <a:srgbClr val="3F6ABF"/>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56</TotalTime>
  <Words>2013</Words>
  <Application>Microsoft Macintosh PowerPoint</Application>
  <PresentationFormat>Widescreen</PresentationFormat>
  <Paragraphs>178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Univers Condensed Light</vt:lpstr>
      <vt:lpstr>Walbaum Display Light</vt:lpstr>
      <vt:lpstr>AngleLinesVTI</vt:lpstr>
      <vt:lpstr>      Celebrating our 20th Year! Annual Title 1 Parent Meeting   Wednesday, August 21, 2024, 3:30 PM  Thursday, August 22, 2024, 9:00 AM  </vt:lpstr>
      <vt:lpstr>PowerPoint Presentation</vt:lpstr>
      <vt:lpstr>We are a title I school</vt:lpstr>
      <vt:lpstr>We are a title I school (cont.)</vt:lpstr>
      <vt:lpstr>We are a title I school (cont.)</vt:lpstr>
      <vt:lpstr>Family Engagement</vt:lpstr>
      <vt:lpstr>Family Engagement (Cont.)</vt:lpstr>
      <vt:lpstr>Family Engagement (Cont.)</vt:lpstr>
      <vt:lpstr> COMMITMENT TO EXCELLENCE AGREEMENT   </vt:lpstr>
      <vt:lpstr>COMMITMENT TO EXCELLENCE AGREEMENT</vt:lpstr>
      <vt:lpstr>COMMITMENT TO EXCELLENCE AGREEMENT</vt:lpstr>
      <vt:lpstr>COMMITMENT TO EXCELLENCE AGREEMENT</vt:lpstr>
      <vt:lpstr>COMMITMENT TO EXCELLENCE AGREEMENT</vt:lpstr>
      <vt:lpstr>COMMITMENT TO EXCELLENCE AGREEMENT (cont.)</vt:lpstr>
      <vt:lpstr>Military Information</vt:lpstr>
      <vt:lpstr>Military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Celebrating our 20th Year! Annual Title 1 Parent Meeting   Wednesday, August 21, 2024, 3:30 PM  Thursday, August 22, 2024, 9:00 AM  </dc:title>
  <dc:creator>Tonya Biles</dc:creator>
  <cp:lastModifiedBy>Tonya Biles</cp:lastModifiedBy>
  <cp:revision>2</cp:revision>
  <dcterms:created xsi:type="dcterms:W3CDTF">2024-09-23T18:39:20Z</dcterms:created>
  <dcterms:modified xsi:type="dcterms:W3CDTF">2024-09-23T19:38:10Z</dcterms:modified>
</cp:coreProperties>
</file>