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57" r:id="rId3"/>
    <p:sldId id="258" r:id="rId4"/>
    <p:sldId id="270" r:id="rId5"/>
    <p:sldId id="260" r:id="rId6"/>
    <p:sldId id="261" r:id="rId7"/>
    <p:sldId id="262" r:id="rId8"/>
    <p:sldId id="269" r:id="rId9"/>
    <p:sldId id="263" r:id="rId10"/>
    <p:sldId id="268" r:id="rId11"/>
    <p:sldId id="264" r:id="rId12"/>
    <p:sldId id="267" r:id="rId13"/>
    <p:sldId id="265" r:id="rId14"/>
    <p:sldId id="271" r:id="rId15"/>
    <p:sldId id="266" r:id="rId16"/>
    <p:sldId id="272" r:id="rId17"/>
  </p:sldIdLst>
  <p:sldSz cx="12192000" cy="6858000"/>
  <p:notesSz cx="6858000" cy="9144000"/>
  <p:defaultTextStyle>
    <a:defPPr>
      <a:defRPr lang="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8"/>
    <p:restoredTop sz="95221"/>
  </p:normalViewPr>
  <p:slideViewPr>
    <p:cSldViewPr snapToGrid="0" snapToObjects="1">
      <p:cViewPr varScale="1">
        <p:scale>
          <a:sx n="92" d="100"/>
          <a:sy n="92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1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0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0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9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0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8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6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0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7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6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8">
            <a:extLst>
              <a:ext uri="{FF2B5EF4-FFF2-40B4-BE49-F238E27FC236}">
                <a16:creationId xmlns:a16="http://schemas.microsoft.com/office/drawing/2014/main" id="{BC88933B-CFB2-4662-9CA9-2C1E08385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10">
            <a:extLst>
              <a:ext uri="{FF2B5EF4-FFF2-40B4-BE49-F238E27FC236}">
                <a16:creationId xmlns:a16="http://schemas.microsoft.com/office/drawing/2014/main" id="{F909EEE1-52DB-4A86-AFCE-CCE904184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00B79-D053-254E-AD6C-D5A4D304A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9052" y="3914017"/>
            <a:ext cx="7509161" cy="2246131"/>
          </a:xfrm>
        </p:spPr>
        <p:txBody>
          <a:bodyPr>
            <a:normAutofit fontScale="90000"/>
          </a:bodyPr>
          <a:lstStyle/>
          <a:p>
            <a:pPr xmlns:a="http://schemas.openxmlformats.org/drawingml/2006/main" lvl="0" indent="457200" eaLnBrk="0" fontAlgn="base" hangingPunct="0">
              <a:lnSpc>
                <a:spcPct val="100000"/>
              </a:lnSpc>
              <a:spcAft>
                <a:spcPct val="0"/>
              </a:spcAft>
            </a:pPr>
            <a:br xmlns:a="http://schemas.openxmlformats.org/drawingml/2006/main">
              <a:rPr lang="en-US" altLang="en-US" sz="32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 xmlns:a="http://schemas.openxmlformats.org/drawingml/2006/main">
              <a:rPr lang="en-US" altLang="en-US" sz="32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 xmlns:a="http://schemas.openxmlformats.org/drawingml/2006/main">
              <a:rPr lang="en-US" altLang="en-US" sz="32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 xmlns:a="http://schemas.openxmlformats.org/drawingml/2006/main">
              <a:rPr lang="en-US" altLang="en-US" sz="32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 xmlns:a="http://schemas.openxmlformats.org/drawingml/2006/main">
              <a:rPr lang="en-US" altLang="en-US" sz="32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 xmlns:a="http://schemas.openxmlformats.org/drawingml/2006/main">
              <a:rPr lang="en-US" altLang="en-US" sz="32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 xmlns:a="http://schemas.openxmlformats.org/drawingml/2006/main">
              <a:rPr lang="es" altLang="en-US" sz="32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¡Celebramos nuestro 20.º </a:t>
            </a:r>
            <a:r xmlns:a="http://schemas.openxmlformats.org/drawingml/2006/main">
              <a:rPr lang="es" altLang="en-US" sz="3200" b="1" cap="none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aniversario </a:t>
            </a:r>
            <a:r xmlns:a="http://schemas.openxmlformats.org/drawingml/2006/main">
              <a:rPr lang="es" altLang="en-US" sz="32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br xmlns:a="http://schemas.openxmlformats.org/drawingml/2006/main">
              <a:rPr lang="en-US" altLang="en-US" sz="3200" i="0" cap="none" dirty="0">
                <a:solidFill>
                  <a:schemeClr val="tx1"/>
                </a:solidFill>
              </a:rPr>
            </a:br>
            <a:r xmlns:a="http://schemas.openxmlformats.org/drawingml/2006/main">
              <a:rPr lang="es" altLang="en-US" sz="3600" b="1" i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Reunión anual de padres del Título 1. </a:t>
            </a:r>
            <a:br xmlns:a="http://schemas.openxmlformats.org/drawingml/2006/main">
              <a:rPr lang="en-US" altLang="en-US" sz="3200" b="1" i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 xmlns:a="http://schemas.openxmlformats.org/drawingml/2006/main">
              <a:rPr lang="en-US" altLang="en-US" sz="3200" i="0" cap="none" dirty="0">
                <a:solidFill>
                  <a:schemeClr val="tx1"/>
                </a:solidFill>
              </a:rPr>
            </a:br>
            <a:r xmlns:a="http://schemas.openxmlformats.org/drawingml/2006/main">
              <a:rPr lang="es" altLang="en-US" sz="2200" i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Miércoles 21 de agosto de 2024, 15:30 h. </a:t>
            </a:r>
            <a:br xmlns:a="http://schemas.openxmlformats.org/drawingml/2006/main">
              <a:rPr lang="en-US" altLang="en-US" sz="2200" i="0" cap="none" dirty="0">
                <a:solidFill>
                  <a:schemeClr val="tx1"/>
                </a:solidFill>
              </a:rPr>
            </a:br>
            <a:r xmlns:a="http://schemas.openxmlformats.org/drawingml/2006/main">
              <a:rPr lang="es" altLang="en-US" sz="2200" i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Jueves 22 de agosto de 2024, 9:00 h.</a:t>
            </a:r>
            <a:br xmlns:a="http://schemas.openxmlformats.org/drawingml/2006/main">
              <a:rPr lang="en-US" altLang="en-US" sz="2200" i="0" cap="none" dirty="0">
                <a:solidFill>
                  <a:schemeClr val="tx1"/>
                </a:solidFill>
              </a:rPr>
            </a:br>
            <a:endParaRPr xmlns:a="http://schemas.openxmlformats.org/drawingml/2006/main" lang="en-US" sz="2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D6DC9-AC5C-AF49-950F-AD14E4A9F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4401" y="697852"/>
            <a:ext cx="7718113" cy="826148"/>
          </a:xfrm>
        </p:spPr>
        <p:txBody>
          <a:bodyPr>
            <a:noAutofit/>
          </a:bodyPr>
          <a:lstStyle/>
          <a:p>
            <a:r xmlns:a="http://schemas.openxmlformats.org/drawingml/2006/main">
              <a:rPr lang="es" sz="3600" i="1" dirty="0"/>
              <a:t>La </a:t>
            </a:r>
            <a:r xmlns:a="http://schemas.openxmlformats.org/drawingml/2006/main">
              <a:rPr lang="es" sz="3600" i="1" dirty="0"/>
              <a:t>escuela autónoma </a:t>
            </a:r>
            <a:r xmlns:a="http://schemas.openxmlformats.org/drawingml/2006/main">
              <a:rPr lang="es" sz="3600" i="1" dirty="0" err="1"/>
              <a:t>de Soulsville</a:t>
            </a:r>
          </a:p>
        </p:txBody>
      </p:sp>
      <p:pic>
        <p:nvPicPr>
          <p:cNvPr id="4" name="Picture 3" descr="Neon laser lights aligned to form a triangle">
            <a:extLst>
              <a:ext uri="{FF2B5EF4-FFF2-40B4-BE49-F238E27FC236}">
                <a16:creationId xmlns:a16="http://schemas.microsoft.com/office/drawing/2014/main" id="{997E085B-12AE-FB50-7D8F-369D224E0C1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7882" r="28270"/>
          <a:stretch/>
        </p:blipFill>
        <p:spPr>
          <a:xfrm>
            <a:off x="-2573" y="10"/>
            <a:ext cx="3820763" cy="6857988"/>
          </a:xfrm>
          <a:custGeom>
            <a:avLst/>
            <a:gdLst/>
            <a:ahLst/>
            <a:cxnLst/>
            <a:rect l="l" t="t" r="r" b="b"/>
            <a:pathLst>
              <a:path w="4811317" h="6857998">
                <a:moveTo>
                  <a:pt x="0" y="0"/>
                </a:moveTo>
                <a:lnTo>
                  <a:pt x="4811317" y="0"/>
                </a:lnTo>
                <a:lnTo>
                  <a:pt x="2712446" y="6857998"/>
                </a:lnTo>
                <a:lnTo>
                  <a:pt x="0" y="6857998"/>
                </a:lnTo>
                <a:close/>
              </a:path>
            </a:pathLst>
          </a:custGeom>
        </p:spPr>
      </p:pic>
      <p:cxnSp>
        <p:nvCxnSpPr>
          <p:cNvPr id="62" name="Straight Connector 12">
            <a:extLst>
              <a:ext uri="{FF2B5EF4-FFF2-40B4-BE49-F238E27FC236}">
                <a16:creationId xmlns:a16="http://schemas.microsoft.com/office/drawing/2014/main" id="{326FE4BA-3BD1-4AB3-A3EB-39FF16D96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418764" y="0"/>
            <a:ext cx="815637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14">
            <a:extLst>
              <a:ext uri="{FF2B5EF4-FFF2-40B4-BE49-F238E27FC236}">
                <a16:creationId xmlns:a16="http://schemas.microsoft.com/office/drawing/2014/main" id="{CBD85EF3-E980-4EF9-BF91-C0540D302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endCxn id="15" idx="2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468380"/>
            <a:ext cx="6096000" cy="13896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2ADE4C82-053B-C14F-A9A2-9F0A33AA4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218" y="1811896"/>
            <a:ext cx="3214848" cy="183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2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A52F2-51B4-DB4D-9E52-7AB7ACBAD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533401"/>
            <a:ext cx="10972800" cy="1382156"/>
          </a:xfrm>
        </p:spPr>
        <p:txBody>
          <a:bodyPr/>
          <a:lstStyle/>
          <a:p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ACUERDO DE COMPROMISO CON LA EXCELENCIA</a:t>
            </a:r>
            <a:endParaRPr xmlns:a="http://schemas.openxmlformats.org/drawingml/2006/main"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B61AA-1108-5144-A9DD-AD9F5E12D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649186"/>
            <a:ext cx="10352314" cy="4384792"/>
          </a:xfrm>
        </p:spPr>
        <p:txBody>
          <a:bodyPr/>
          <a:lstStyle/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Compromiso de los estudiantes (cont.)</a:t>
            </a: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Pediré ayuda a mis profesores si no estoy seguro de la forma adecuada de manejar una situación.</a:t>
            </a:r>
            <a:endParaRPr xmlns:a="http://schemas.openxmlformats.org/drawingml/2006/main" lang="en-US" altLang="en-US" sz="2800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Siempre escucharé a los demás y les daré mi respeto como espero que me respeten.</a:t>
            </a:r>
            <a:endParaRPr xmlns:a="http://schemas.openxmlformats.org/drawingml/2006/main" lang="en-US" altLang="en-US" sz="2800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Seguiré el código de vestimenta de la Escuela Charter </a:t>
            </a:r>
            <a:r xmlns:a="http://schemas.openxmlformats.org/drawingml/2006/main">
              <a:rPr lang="es" alt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</a:t>
            </a: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Soy responsable de mi propio comportamiento.</a:t>
            </a:r>
            <a:endParaRPr xmlns:a="http://schemas.openxmlformats.org/drawingml/2006/main" lang="en-US" altLang="en-US" sz="2800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Seguiré todas las pautas y expectativas relacionadas con el dispositivo proporcionado por mi escuela.</a:t>
            </a:r>
            <a:endParaRPr xmlns:a="http://schemas.openxmlformats.org/drawingml/2006/main" lang="en-US" altLang="en-US" sz="2800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incumplimiento de estos compromisos puede provocar la pérdida de varios privilegios y puede llevar a mi expulsión de The </a:t>
            </a:r>
            <a:r xmlns:a="http://schemas.openxmlformats.org/drawingml/2006/main">
              <a:rPr lang="es" altLang="en-US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</a:t>
            </a:r>
            <a:r xmlns:a="http://schemas.openxmlformats.org/drawingml/2006/main">
              <a:rPr lang="es" altLang="en-US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Charter School.</a:t>
            </a:r>
            <a:endParaRPr xmlns:a="http://schemas.openxmlformats.org/drawingml/2006/main" lang="en-US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53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208BA-39E1-9D4C-A6DE-20581EBB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71" y="533401"/>
            <a:ext cx="10793185" cy="936170"/>
          </a:xfrm>
        </p:spPr>
        <p:txBody>
          <a:bodyPr/>
          <a:lstStyle/>
          <a:p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ACUERDO DE COMPROMISO CON LA EXCELENCIA</a:t>
            </a:r>
            <a:endParaRPr xmlns:a="http://schemas.openxmlformats.org/drawingml/2006/main"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39C31-154F-9A4F-8BB3-876BEE277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1469571"/>
            <a:ext cx="11217729" cy="4855028"/>
          </a:xfrm>
        </p:spPr>
        <p:txBody>
          <a:bodyPr>
            <a:normAutofit fontScale="85000" lnSpcReduction="20000"/>
          </a:bodyPr>
          <a:lstStyle/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COMPROMISO DE LOS PADRES/TUTORES:</a:t>
            </a:r>
            <a:endParaRPr xmlns:a="http://schemas.openxmlformats.org/drawingml/2006/main" lang="en-US" altLang="en-US" sz="2800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comprometemos plenamente con The </a:t>
            </a:r>
            <a:r xmlns:a="http://schemas.openxmlformats.org/drawingml/2006/main">
              <a:rPr lang="es" alt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</a:t>
            </a: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Charter School de las siguientes maneras: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aseguraremos de que nuestro hijo llegue a la escuela preparado para aprender todos los días y esté sentado en la Base Comunitaria (CB) a las 7:40 am (de lunes a viernes).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Haremos arreglos para que nuestro hijo permanezca en la escuela todos los días hasta las 3:00 p. m. (de martes a viernes) o hasta las 2:15 p. m. (lunes).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aseguraremos de que nuestro hijo asista a las sesiones de tutoría obligatorias asignadas diariamente (AMT) de 3:00 p. m. a 3:45 p. m. (de martes a viernes) cuando se le asignen.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aseguraremos de que nuestro hijo/a complete con éxito su Experiencia de Crecimiento de Verano. (Estudiantes de secundaria)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Siempre nos comprometemos con la educación de nuestro hijo/a y le ayudaremos en todo lo posible. Esto significa que nos aseguraremos de que lea todas las noches y complete todas las tareas asignadas.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18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9C42-F93E-9D49-9899-A6D0A2EB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8" y="353787"/>
            <a:ext cx="10744199" cy="1099456"/>
          </a:xfrm>
        </p:spPr>
        <p:txBody>
          <a:bodyPr/>
          <a:lstStyle/>
          <a:p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ACUERDO DE COMPROMISO CON LA EXCELENCIA</a:t>
            </a:r>
            <a:endParaRPr xmlns:a="http://schemas.openxmlformats.org/drawingml/2006/main"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E4562-96B2-F943-9681-1A00E2038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1632857"/>
            <a:ext cx="10330543" cy="5029200"/>
          </a:xfrm>
        </p:spPr>
        <p:txBody>
          <a:bodyPr>
            <a:normAutofit fontScale="77500" lnSpcReduction="20000"/>
          </a:bodyPr>
          <a:lstStyle/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Compromiso de los padres (cont.)</a:t>
            </a: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Entablaremos un diálogo respetuoso con los maestros y el director de la escuela de nuestro hijo.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Permitiremos que nuestro hijo vaya a excursiones escolares.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aseguraremos de que nuestro hijo siga el código de vestimenta de The </a:t>
            </a:r>
            <a:r xmlns:a="http://schemas.openxmlformats.org/drawingml/2006/main">
              <a:rPr lang="es" alt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</a:t>
            </a: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Charter School.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aseguraremos de que nuestro hijo siga todas las pautas y expectativas relacionadas con el dispositivo emitido por TSCS.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 responsables de asegurarnos de que nuestro hijo siga las reglas de la escuela para respetar los derechos de todos los estudiantes a aprender.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Notificaremos a la escuela si nuestra dirección y/o número de teléfono cambia.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aseguraremos de leer y/o revisar las comunicaciones informativas enviadas por el colegio (correos electrónicos, correo, informes, volantes, etc.)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incumplimiento de estos compromisos puede provocar que mi hijo pierda varios privilegios y puede llevar a su expulsión de The </a:t>
            </a:r>
            <a:r xmlns:a="http://schemas.openxmlformats.org/drawingml/2006/main">
              <a:rPr lang="es" altLang="en-US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</a:t>
            </a:r>
            <a:r xmlns:a="http://schemas.openxmlformats.org/drawingml/2006/main">
              <a:rPr lang="es" altLang="en-US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Charter School.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98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FB4ED-208B-064F-A972-EF37D4906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349812"/>
            <a:ext cx="10972800" cy="1382156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ACUERDO DE COMPROMISO CON LA EXCELENCIA</a:t>
            </a:r>
            <a:endParaRPr xmlns:a="http://schemas.openxmlformats.org/drawingml/2006/main"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F8EDF-F0F8-274E-914F-66E453303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420587"/>
            <a:ext cx="10798628" cy="4876470"/>
          </a:xfrm>
        </p:spPr>
        <p:txBody>
          <a:bodyPr>
            <a:normAutofit lnSpcReduction="10000"/>
          </a:bodyPr>
          <a:lstStyle/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sz="3200" b="1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escuela autónoma </a:t>
            </a:r>
            <a:r xmlns:a="http://schemas.openxmlformats.org/drawingml/2006/main">
              <a:rPr lang="es" altLang="en-US" sz="3200" b="1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Soulsville </a:t>
            </a:r>
            <a:r xmlns:a="http://schemas.openxmlformats.org/drawingml/2006/main">
              <a:rPr lang="es" altLang="en-US" sz="3200" b="1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personal de </a:t>
            </a:r>
            <a:r xmlns:a="http://schemas.openxmlformats.org/drawingml/2006/main">
              <a:rPr lang="es" alt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</a:t>
            </a: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Charter School se compromete a lo siguiente: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Ofreceremos un riguroso plan de estudios de preparación universitaria dentro de un entorno de aprendizaje altamente estructurado.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Ofreceremos experiencias de aprendizaje de la más alta calidad todos los días.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Ofreceremos con entusiasmo oportunidades de aprendizaje de día extendido y año extendido para nuestros estudiantes.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Seremos un modelo de trabajo duro y disciplina personal y esperaremos lo mismo de nuestros estudiantes.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29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FB4ED-208B-064F-A972-EF37D4906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349812"/>
            <a:ext cx="10972800" cy="1136088"/>
          </a:xfrm>
        </p:spPr>
        <p:txBody>
          <a:bodyPr>
            <a:normAutofit/>
          </a:bodyPr>
          <a:lstStyle/>
          <a:p>
            <a:pPr xmlns:a="http://schemas.openxmlformats.org/drawingml/2006/main" algn="ctr"/>
            <a:r xmlns:a="http://schemas.openxmlformats.org/drawingml/2006/main">
              <a:rPr lang="es" alt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ACUERDO DE COMPROMISO DE EXCELENCIA (cont.)</a:t>
            </a:r>
            <a:endParaRPr xmlns:a="http://schemas.openxmlformats.org/drawingml/2006/main"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F8EDF-F0F8-274E-914F-66E453303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338943"/>
            <a:ext cx="10798628" cy="5169245"/>
          </a:xfrm>
        </p:spPr>
        <p:txBody>
          <a:bodyPr>
            <a:normAutofit fontScale="85000" lnSpcReduction="10000"/>
          </a:bodyPr>
          <a:lstStyle/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sz="3200" b="1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escuela autónoma </a:t>
            </a:r>
            <a:r xmlns:a="http://schemas.openxmlformats.org/drawingml/2006/main">
              <a:rPr lang="es" altLang="en-US" sz="3200" b="1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Soulsville </a:t>
            </a:r>
            <a:r xmlns:a="http://schemas.openxmlformats.org/drawingml/2006/main">
              <a:rPr lang="es" altLang="en-US" sz="3200" b="1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lvl="0" indent="4572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Siempre estaremos abiertos al diálogo respetuoso con estudiantes, padres y miembros de la comunidad.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Realizaremos conferencias de padres y maestros al menos una vez al año para discutir el pacto entre la escuela y los padres en relación con el logro de su hijo.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Daremos informes frecuentes sobre el progreso de los estudiantes a los padres.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Daremos a los padres acceso razonable al personal y para que puedan ofrecerse como voluntarios, participar y observar en la clase de su hijo.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Siempre protegeremos la seguridad, los intereses y los derechos de todos los estudiantes.</a:t>
            </a:r>
            <a:br xmlns:a="http://schemas.openxmlformats.org/drawingml/2006/main"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xmlns:a="http://schemas.openxmlformats.org/drawingml/2006/main"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Apoyaremos el crecimiento académico y social de todos los estudiantes.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incumplimiento de estos compromisos puede dar lugar a la eliminación del personal de The </a:t>
            </a:r>
            <a:r xmlns:a="http://schemas.openxmlformats.org/drawingml/2006/main">
              <a:rPr lang="es" altLang="en-US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</a:t>
            </a:r>
            <a:r xmlns:a="http://schemas.openxmlformats.org/drawingml/2006/main">
              <a:rPr lang="es" altLang="en-US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Charter School.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46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4DD54-7823-0E43-AE78-CA2429F12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70116"/>
            <a:ext cx="9906000" cy="1132113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militar</a:t>
            </a:r>
            <a:endParaRPr xmlns:a="http://schemas.openxmlformats.org/drawingml/2006/main"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FEBFB-C6F5-5E44-AE13-8DC97E11F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557" y="1502229"/>
            <a:ext cx="11266713" cy="5355771"/>
          </a:xfrm>
        </p:spPr>
        <p:txBody>
          <a:bodyPr>
            <a:normAutofit/>
          </a:bodyPr>
          <a:lstStyle/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ley federal exige que las escuelas que reciben ayuda federal proporcionen a los reclutadores militares los nombres, direcciones y números de teléfono de los estudiantes de penúltimo y último año de secundaria, y que les brinden el mismo acceso a los estudiantes que a los empleadores y reclutadores universitarios. Cualquier padre o tutor que desee que esta información no se divulgue a las fuerzas armadas debe presentar su objeción por escrito en la oficina principal dentro de las dos semanas posteriores a la recepción de esta notificación. (Utilice el formulario adjunto para presentar su solicitud). Si así lo prefiere, la solicitud debe presentarse anualmente e indicar específicamente que solo se divulgará a las fuerzas armadas.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algn="ctr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sz="2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44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C35BA-89B6-DB4B-9B5E-89C25A22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93914"/>
            <a:ext cx="9906000" cy="968828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militar</a:t>
            </a:r>
            <a:endParaRPr xmlns:a="http://schemas.openxmlformats.org/drawingml/2006/main"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4031A-A98A-AB4E-AD2A-D77BAB370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9" y="1295401"/>
            <a:ext cx="10776857" cy="5301344"/>
          </a:xfrm>
        </p:spPr>
        <p:txBody>
          <a:bodyPr>
            <a:normAutofit fontScale="85000" lnSpcReduction="20000"/>
          </a:bodyPr>
          <a:lstStyle/>
          <a:p>
            <a:pPr xmlns:a="http://schemas.openxmlformats.org/drawingml/2006/main" marL="0" lvl="0" indent="15875" algn="ctr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derecho de los padres a saber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Reclutadores militares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Ley Que Ningún Niño Se Quede Atrás de 2001 requiere que las escuelas divulguen el nombre, la dirección y el número de teléfono de su hijo a los reclutadores militares, a menos que usted solicite por escrito que no se divulgue esta información sobre su hijo.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desea que el nombre de su hijo/a se omita de la lista que se entrega a los reclutadores militares, complete la información a continuación y devuélvala a la secretaría de la escuela. Los estudiantes mayores de dieciocho años pueden completar el formulario por su cuenta.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 Como padre, ejerzo el derecho de solicitar que no divulgue el nombre, la dirección y el número de teléfono a las Fuerzas Armadas, los Reclutadores Militares o las Escuelas Militares del siguiente estudiante.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 Como estudiante, solicito que mi nombre, dirección y número de teléfono no se divulguen a las Fuerzas Armadas, reclutadores militares o escuelas militares.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estudiante: </a:t>
            </a: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escuela: </a:t>
            </a: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 xmlns:a="http://schemas.openxmlformats.org/drawingml/2006/main">
              <a:rPr lang="es" alt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</a:t>
            </a: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Charter School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impreso: </a:t>
            </a: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(Nombre del padre si el estudiante es menor de 18 años; nombre del estudiante si es mayor de 18 años)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Firma: </a:t>
            </a: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(Firma del padre si el estudiante es menor de 18 años; firma del estudiante si es mayor de 18 años)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</a:t>
            </a: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6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0C004CC-A841-CE41-94EA-61479EE1A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587829"/>
            <a:ext cx="11181806" cy="5786845"/>
          </a:xfrm>
        </p:spPr>
        <p:txBody>
          <a:bodyPr>
            <a:normAutofit lnSpcReduction="10000"/>
          </a:bodyPr>
          <a:lstStyle/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26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 xmlns:a="http://schemas.openxmlformats.org/drawingml/2006/main">
              <a:rPr lang="es" altLang="en-US" sz="260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Bienvenidos: </a:t>
            </a:r>
            <a:r xmlns:a="http://schemas.openxmlformats.org/drawingml/2006/main">
              <a:rPr lang="es" altLang="en-US" sz="26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Administración de la Escuela TSCS</a:t>
            </a:r>
            <a:endParaRPr xmlns:a="http://schemas.openxmlformats.org/drawingml/2006/main" lang="en-US" altLang="en-US" sz="2600" b="0" cap="none" dirty="0">
              <a:solidFill>
                <a:schemeClr val="tx1"/>
              </a:solidFill>
            </a:endParaRPr>
          </a:p>
          <a:p>
            <a:pPr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endParaRPr lang="en-US" altLang="en-US" sz="2400" b="0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24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 xmlns:a="http://schemas.openxmlformats.org/drawingml/2006/main">
              <a:rPr lang="es" altLang="en-US" sz="240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del Título 1:</a:t>
            </a:r>
            <a:r xmlns:a="http://schemas.openxmlformats.org/drawingml/2006/main">
              <a:rPr lang="es" altLang="en-US" sz="24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xmlns:a="http://schemas.openxmlformats.org/drawingml/2006/main" lang="en-US" altLang="en-US" sz="2400" b="0" cap="none" dirty="0">
              <a:solidFill>
                <a:schemeClr val="tx1"/>
              </a:solidFill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24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 xmlns:a="http://schemas.openxmlformats.org/drawingml/2006/main">
              <a:rPr lang="es" altLang="en-US" sz="19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▪ Aviso de estatus de escuela de Título 1</a:t>
            </a:r>
            <a:endParaRPr xmlns:a="http://schemas.openxmlformats.org/drawingml/2006/main" lang="en-US" altLang="en-US" sz="1900" b="0" cap="none" dirty="0">
              <a:solidFill>
                <a:schemeClr val="tx1"/>
              </a:solidFill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19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▪ El derecho de los padres a saber</a:t>
            </a:r>
            <a:endParaRPr xmlns:a="http://schemas.openxmlformats.org/drawingml/2006/main" lang="en-US" altLang="en-US" sz="1900" b="0" cap="none" dirty="0">
              <a:solidFill>
                <a:schemeClr val="tx1"/>
              </a:solidFill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19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▪ Políticas de participación familiar (SIP, pacto escuela/padres, etc.)</a:t>
            </a:r>
            <a:endParaRPr xmlns:a="http://schemas.openxmlformats.org/drawingml/2006/main" lang="en-US" altLang="en-US" sz="1900" b="0" cap="none" dirty="0">
              <a:solidFill>
                <a:schemeClr val="tx1"/>
              </a:solidFill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19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▪ Requisito de participación de los padres</a:t>
            </a:r>
            <a:endParaRPr xmlns:a="http://schemas.openxmlformats.org/drawingml/2006/main" lang="en-US" altLang="en-US" sz="1900" b="0" cap="none" dirty="0">
              <a:solidFill>
                <a:schemeClr val="tx1"/>
              </a:solidFill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19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▪ Informar sobre el progreso del alumno</a:t>
            </a:r>
            <a:endParaRPr xmlns:a="http://schemas.openxmlformats.org/drawingml/2006/main" lang="en-US" altLang="en-US" sz="1900" b="0" cap="none" dirty="0">
              <a:solidFill>
                <a:schemeClr val="tx1"/>
              </a:solidFill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19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▪ Conferencias de padres y maestros</a:t>
            </a:r>
            <a:endParaRPr xmlns:a="http://schemas.openxmlformats.org/drawingml/2006/main" lang="en-US" altLang="en-US" sz="1900" b="0" cap="none" dirty="0">
              <a:solidFill>
                <a:schemeClr val="tx1"/>
              </a:solidFill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19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▪ Oportunidades para reuniones y participación adicionales de los padres</a:t>
            </a:r>
            <a:endParaRPr xmlns:a="http://schemas.openxmlformats.org/drawingml/2006/main" lang="en-US" altLang="en-US" sz="1900" b="0" cap="none" dirty="0">
              <a:solidFill>
                <a:schemeClr val="tx1"/>
              </a:solidFill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19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▪ Progreso escolar/Estado de la escuela</a:t>
            </a:r>
            <a:endParaRPr xmlns:a="http://schemas.openxmlformats.org/drawingml/2006/main" lang="en-US" altLang="en-US" sz="1900" b="0" cap="none" dirty="0">
              <a:solidFill>
                <a:schemeClr val="tx1"/>
              </a:solidFill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19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▪ Cualificaciones docentes</a:t>
            </a:r>
            <a:endParaRPr xmlns:a="http://schemas.openxmlformats.org/drawingml/2006/main" lang="en-US" altLang="en-US" sz="1900" b="0" cap="none" dirty="0">
              <a:solidFill>
                <a:schemeClr val="tx1"/>
              </a:solidFill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19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▪ Políticas importantes (Manual para padres y estudiantes - Código de conducta estudiantil)</a:t>
            </a:r>
            <a:endParaRPr xmlns:a="http://schemas.openxmlformats.org/drawingml/2006/main" lang="en-US" altLang="en-US" sz="1900" b="0" cap="none" dirty="0">
              <a:solidFill>
                <a:schemeClr val="tx1"/>
              </a:solidFill>
            </a:endParaRPr>
          </a:p>
          <a:p>
            <a:pPr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endParaRPr lang="en-US" altLang="en-US" sz="2400" b="0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240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▪ </a:t>
            </a:r>
            <a:r xmlns:a="http://schemas.openxmlformats.org/drawingml/2006/main">
              <a:rPr lang="es" altLang="en-US" sz="200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Oportunidades de voluntariado y capacitación</a:t>
            </a:r>
            <a:endParaRPr xmlns:a="http://schemas.openxmlformats.org/drawingml/2006/main" lang="en-US" altLang="en-US" sz="2000" cap="none" dirty="0">
              <a:solidFill>
                <a:schemeClr val="tx1"/>
              </a:solidFill>
            </a:endParaRPr>
          </a:p>
          <a:p>
            <a:pPr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endParaRPr lang="en-US" altLang="en-US" sz="2000" b="0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20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 xmlns:a="http://schemas.openxmlformats.org/drawingml/2006/main">
              <a:rPr lang="es" altLang="en-US" sz="200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Revisión del Manual para padres y estudiantes</a:t>
            </a:r>
            <a:r xmlns:a="http://schemas.openxmlformats.org/drawingml/2006/main">
              <a:rPr lang="es" altLang="en-US" sz="20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xmlns:a="http://schemas.openxmlformats.org/drawingml/2006/main" lang="en-US" altLang="en-US" sz="2000" b="0" cap="none" dirty="0">
              <a:solidFill>
                <a:schemeClr val="tx1"/>
              </a:solidFill>
            </a:endParaRPr>
          </a:p>
          <a:p>
            <a:pPr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endParaRPr lang="en-US" altLang="en-US" sz="2000" b="0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15875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 xmlns:a="http://schemas.openxmlformats.org/drawingml/2006/main">
              <a:rPr lang="es" altLang="en-US" sz="20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 xmlns:a="http://schemas.openxmlformats.org/drawingml/2006/main">
              <a:rPr lang="es" altLang="en-US" sz="200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Cierre</a:t>
            </a:r>
            <a:r xmlns:a="http://schemas.openxmlformats.org/drawingml/2006/main">
              <a:rPr lang="es" altLang="en-US" sz="2000" b="0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xmlns:a="http://schemas.openxmlformats.org/drawingml/2006/main" lang="en-US" altLang="en-US" sz="2000" b="0" cap="none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8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AE378-1646-6848-B3D5-7A743E6D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890450"/>
          </a:xfrm>
        </p:spPr>
        <p:txBody>
          <a:bodyPr>
            <a:normAutofit/>
          </a:bodyPr>
          <a:lstStyle/>
          <a:p>
            <a:pPr xmlns:a="http://schemas.openxmlformats.org/drawingml/2006/main" algn="ctr"/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 una escuela de título I</a:t>
            </a:r>
            <a:endParaRPr xmlns:a="http://schemas.openxmlformats.org/drawingml/2006/main"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B01DB-34E4-3349-94DC-635ED3E5A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423851"/>
            <a:ext cx="11292840" cy="5133703"/>
          </a:xfrm>
        </p:spPr>
        <p:txBody>
          <a:bodyPr>
            <a:normAutofit/>
          </a:bodyPr>
          <a:lstStyle/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 xmlns:a="http://schemas.openxmlformats.org/drawingml/2006/main">
              <a:rPr lang="es" alt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</a:t>
            </a: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Charter School es una escuela Título I financiada con fondos federales.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Título 1 requiere que las escuelas promuevan un ambiente de aprendizaje positivo y de apoyo que resulte en altos niveles de logro para todos los estudiantes.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fondos del Título I están disponibles para programas y estrategias académicas, maestros adicionales y otro personal, desarrollo del personal, materiales, suministros, tecnología y participación y capacitación de los padres.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Esperamos trabajar con usted y su hijo para que este año escolar 2024-2025 sea un año escolar gratificante.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5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BCAB-E63D-FF4B-BD42-1B3636972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1"/>
            <a:ext cx="10591800" cy="1382156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 una escuela título I (cont.)</a:t>
            </a:r>
            <a:endParaRPr xmlns:a="http://schemas.openxmlformats.org/drawingml/2006/main"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64B17-1BAF-D74A-B4C4-6298FF947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09553"/>
            <a:ext cx="10940143" cy="4315045"/>
          </a:xfrm>
        </p:spPr>
        <p:txBody>
          <a:bodyPr>
            <a:normAutofit/>
          </a:bodyPr>
          <a:lstStyle/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sz="2800" b="1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Ley de Educación Primaria y Secundaria (ESEA) Derecho a saber de los padres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los padres tienen derecho a solicitar lo siguiente:</a:t>
            </a: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Las cualificaciones profesionales de un docente, que incluyen: cualificaciones estatales, licencias, certificación de grado/s, exenciones,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Título de licenciatura y/o posgrado de docente, campos de especialización, experiencia docente previa,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Las cualificaciones de un paraprofesional, y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Una garantía de que el nombre, la dirección y el número de teléfono de su hijo no se divulgarán a los reclutadores militares.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78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70A95-D720-3440-9895-8214B3B64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67029"/>
            <a:ext cx="9906000" cy="1382156"/>
          </a:xfrm>
        </p:spPr>
        <p:txBody>
          <a:bodyPr/>
          <a:lstStyle/>
          <a:p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 una escuela título I (cont.)</a:t>
            </a:r>
            <a:endParaRPr xmlns:a="http://schemas.openxmlformats.org/drawingml/2006/main"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63EC1-D756-3C49-8B57-8F2BDB682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43" y="1387929"/>
            <a:ext cx="11283043" cy="4936669"/>
          </a:xfrm>
        </p:spPr>
        <p:txBody>
          <a:bodyPr>
            <a:normAutofit/>
          </a:bodyPr>
          <a:lstStyle/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los padres recibirán información sobre lo siguiente:</a:t>
            </a: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El nivel de logro de su hijo en cada una de las evaluaciones académicas estatales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Su derecho a la elección de escuela pública, servicios complementarios y una participación más efectiva si la escuela de su hijo está identificada como escuela en proceso de mejora.</a:t>
            </a: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Su opción de solicitar una transferencia a otra escuela dentro del distrito si su hijo es víctima de un delito violento en la escuela.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Su derecho a una notificación oportuna de que a su hijo se le ha asignado, o ha recibido clases durante cuatro o más semanas consecutivas, de un docente que no está altamente calificado.</a:t>
            </a:r>
            <a:endParaRPr xmlns:a="http://schemas.openxmlformats.org/drawingml/2006/main" lang="en-US" alt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8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7FEF-513B-CB4B-870B-B929EA80D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557" y="218045"/>
            <a:ext cx="9906000" cy="1382156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Compromiso familiar</a:t>
            </a:r>
            <a:endParaRPr xmlns:a="http://schemas.openxmlformats.org/drawingml/2006/main"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086C5-3A64-4C4B-AF80-798996DFC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55272"/>
            <a:ext cx="11038114" cy="5110841"/>
          </a:xfrm>
        </p:spPr>
        <p:txBody>
          <a:bodyPr>
            <a:normAutofit lnSpcReduction="10000"/>
          </a:bodyPr>
          <a:lstStyle/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de participación:</a:t>
            </a: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/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Justo antes de la inscripción, todos los estudiantes deben asistir a una reunión individual/grupal obligatoria. Esta reunión se realiza virtualmente y contará con la participación de los padres, el estudiante, el director y, posiblemente, un miembro del profesorado.</a:t>
            </a:r>
            <a:endParaRPr xmlns:a="http://schemas.openxmlformats.org/drawingml/2006/main" lang="en-US" altLang="en-US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Acuerdo de pacto hogar/escuela firmado.</a:t>
            </a:r>
            <a:endParaRPr xmlns:a="http://schemas.openxmlformats.org/drawingml/2006/main" lang="en-US" altLang="en-US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Apoyo de los padres con las tareas.</a:t>
            </a:r>
            <a:endParaRPr xmlns:a="http://schemas.openxmlformats.org/drawingml/2006/main" lang="en-US" altLang="en-US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Se han planificado varias reuniones de padres durante el año. Las reuniones informativas se realizarán en horarios regulares y flexibles. Los padres también pueden solicitar reuniones según sea necesario. (Al menos durante el primer semestre, estas reuniones se realizarán por teléfono, correo electrónico o virtualmente).</a:t>
            </a:r>
            <a:endParaRPr xmlns:a="http://schemas.openxmlformats.org/drawingml/2006/main"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4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71B89-1CCA-1341-8110-2E9B2A0A1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Compromiso familiar (cont.)</a:t>
            </a:r>
            <a:endParaRPr xmlns:a="http://schemas.openxmlformats.org/drawingml/2006/main"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65F17-0B17-D54C-8E6B-BA0106CB2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29" y="1534886"/>
            <a:ext cx="11332028" cy="4914900"/>
          </a:xfrm>
        </p:spPr>
        <p:txBody>
          <a:bodyPr>
            <a:normAutofit fontScale="70000" lnSpcReduction="20000"/>
          </a:bodyPr>
          <a:lstStyle/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2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siguiente plan de participación familiar ha sido desarrollado y acordado conjuntamente por los </a:t>
            </a:r>
            <a:r xmlns:a="http://schemas.openxmlformats.org/drawingml/2006/main">
              <a:rPr lang="es" altLang="en-US" sz="2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padres, estudiantes y personal de la escuela </a:t>
            </a:r>
            <a:endParaRPr xmlns:a="http://schemas.openxmlformats.org/drawingml/2006/main" lang="en-US" altLang="en-US" sz="2900" b="1" dirty="0"/>
            <a:r xmlns:a="http://schemas.openxmlformats.org/drawingml/2006/main">
              <a:rPr lang="es" altLang="en-US" sz="29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Charter School:</a:t>
            </a: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participación de los padres:</a:t>
            </a: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 xmlns:a="http://schemas.openxmlformats.org/drawingml/2006/main">
              <a:rPr lang="es" altLang="en-US" sz="2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</a:t>
            </a:r>
            <a:r xmlns:a="http://schemas.openxmlformats.org/drawingml/2006/main">
              <a:rPr lang="es" alt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Charter School, creemos que el apoyo de los padres es vital para el crecimiento académico y social de nuestros estudiantes, y queremos que los padres participen de manera organizada, continua y oportuna.</a:t>
            </a:r>
            <a:endParaRPr xmlns:a="http://schemas.openxmlformats.org/drawingml/2006/main" lang="en-US" altLang="en-US" sz="2900" dirty="0"/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lo tanto, haremos todos los esfuerzos apropiados para incluir a los padres en la vida de la escuela y animaremos a los padres a apoyar nuestros esfuerzos en casa.</a:t>
            </a:r>
            <a:endParaRPr xmlns:a="http://schemas.openxmlformats.org/drawingml/2006/main" lang="en-US" altLang="en-US" sz="2900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Se invitará a los padres a una reunión anual del Título 1 para brindarles información sobre sus derechos a participar en la escuela, los requisitos del Título 1 y la participación de </a:t>
            </a:r>
            <a:r xmlns:a="http://schemas.openxmlformats.org/drawingml/2006/main">
              <a:rPr lang="es" alt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</a:t>
            </a:r>
            <a:r xmlns:a="http://schemas.openxmlformats.org/drawingml/2006/main">
              <a:rPr lang="e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Charter School en el Título 1.</a:t>
            </a:r>
            <a:endParaRPr xmlns:a="http://schemas.openxmlformats.org/drawingml/2006/main" lang="en-US" altLang="en-US" sz="3200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Los padres participarán en el desarrollo del Pacto Hogar-Escuela.</a:t>
            </a:r>
            <a:endParaRPr xmlns:a="http://schemas.openxmlformats.org/drawingml/2006/main" lang="en-US" altLang="en-US" sz="2900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Se distribuirán a los padres los documentos e información apropiados de manera oportuna (es decir, a través del sitio web de la escuela, </a:t>
            </a:r>
            <a:r xmlns:a="http://schemas.openxmlformats.org/drawingml/2006/main">
              <a:rPr lang="es" altLang="en-US" sz="2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TeacherEase </a:t>
            </a:r>
            <a:r xmlns:a="http://schemas.openxmlformats.org/drawingml/2006/main">
              <a:rPr lang="es" alt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correo electrónico, boletines periódicos e informes de progreso y conferencias con padres).</a:t>
            </a:r>
            <a:endParaRPr xmlns:a="http://schemas.openxmlformats.org/drawingml/2006/main" lang="en-US" dirty="0"/>
          </a:p>
        </p:txBody>
      </p:sp>
    </p:spTree>
    <p:extLst>
      <p:ext uri="{BB962C8B-B14F-4D97-AF65-F5344CB8AC3E}">
        <p14:creationId xmlns:p14="http://schemas.microsoft.com/office/powerpoint/2010/main" val="280374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71B89-1CCA-1341-8110-2E9B2A0A1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Compromiso familiar (cont.)</a:t>
            </a:r>
            <a:endParaRPr xmlns:a="http://schemas.openxmlformats.org/drawingml/2006/main"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65F17-0B17-D54C-8E6B-BA0106CB2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6" y="1534886"/>
            <a:ext cx="10542814" cy="4914900"/>
          </a:xfrm>
        </p:spPr>
        <p:txBody>
          <a:bodyPr>
            <a:normAutofit fontScale="70000" lnSpcReduction="20000"/>
          </a:bodyPr>
          <a:lstStyle/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2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siguiente plan de participación familiar ha sido desarrollado y acordado conjuntamente por los </a:t>
            </a:r>
            <a:r xmlns:a="http://schemas.openxmlformats.org/drawingml/2006/main">
              <a:rPr lang="es" altLang="en-US" sz="2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padres, estudiantes y personal de la escuela </a:t>
            </a:r>
            <a:endParaRPr xmlns:a="http://schemas.openxmlformats.org/drawingml/2006/main" lang="en-US" altLang="en-US" sz="2900" b="1" dirty="0"/>
            <a:r xmlns:a="http://schemas.openxmlformats.org/drawingml/2006/main">
              <a:rPr lang="es" altLang="en-US" sz="29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Charter School:</a:t>
            </a: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participación de los padres:</a:t>
            </a: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Se proporcionará a los padres información sobre el currículo, las evaluaciones académicas y los objetivos de competencia estudiantil. Se les proporcionará información actualizada sobre el progreso estudiantil, según lo supervisen los docentes del aula.</a:t>
            </a:r>
            <a:endParaRPr xmlns:a="http://schemas.openxmlformats.org/drawingml/2006/main" lang="en-US" altLang="en-US" sz="2900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Se pedirá a los padres que acompañen a los niños en las excursiones escolares.</a:t>
            </a:r>
            <a:endParaRPr xmlns:a="http://schemas.openxmlformats.org/drawingml/2006/main" lang="en-US" altLang="en-US" sz="2900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Se pedirá a los padres que ayuden durante otros eventos y actividades relacionados con la escuela.</a:t>
            </a:r>
            <a:endParaRPr xmlns:a="http://schemas.openxmlformats.org/drawingml/2006/main" lang="en-US" altLang="en-US" sz="2900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Se invitará a los padres a unirse a la Asociación de Padres y Maestros (PTA). Las reuniones periódicas de la PTA incluirán la participación del profesorado para ayudar a padres y maestros a colaborar en la implementación de una programación adecuada.</a:t>
            </a:r>
            <a:endParaRPr xmlns:a="http://schemas.openxmlformats.org/drawingml/2006/main" lang="en-US" altLang="en-US" sz="2900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 xmlns:a="http://schemas.openxmlformats.org/drawingml/2006/main">
              <a:rPr lang="es" alt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Se proporcionarán adaptaciones especiales para ayudar con la participación razonable de los padres según lo soliciten los padres.</a:t>
            </a:r>
            <a:endParaRPr xmlns:a="http://schemas.openxmlformats.org/drawingml/2006/main" lang="en-US" altLang="en-US" sz="2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5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52496-C863-7647-8E8E-E1467427A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72" y="326571"/>
            <a:ext cx="10461171" cy="1159330"/>
          </a:xfrm>
        </p:spPr>
        <p:txBody>
          <a:bodyPr>
            <a:normAutofit fontScale="90000"/>
          </a:bodyPr>
          <a:lstStyle/>
          <a:p>
            <a:pPr xmlns:a="http://schemas.openxmlformats.org/drawingml/2006/main" lvl="0" indent="457200" algn="ctr" eaLnBrk="0" fontAlgn="base" hangingPunct="0">
              <a:spcAft>
                <a:spcPct val="0"/>
              </a:spcAft>
            </a:pPr>
            <a:br xmlns:a="http://schemas.openxmlformats.org/drawingml/2006/main">
              <a:rPr lang="en-U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ACUERDO DE COMPROMISO CON LA EXCELENCIA</a:t>
            </a:r>
            <a:br xmlns:a="http://schemas.openxmlformats.org/drawingml/2006/main">
              <a:rPr lang="en-US" altLang="en-US" sz="4000" dirty="0">
                <a:solidFill>
                  <a:schemeClr val="tx1"/>
                </a:solidFill>
              </a:rPr>
            </a:br>
            <a:br xmlns:a="http://schemas.openxmlformats.org/drawingml/2006/main">
              <a:rPr lang="en-US" altLang="en-US" sz="4000" dirty="0">
                <a:solidFill>
                  <a:schemeClr val="tx1"/>
                </a:solidFill>
              </a:rPr>
            </a:br>
            <a:endParaRPr xmlns:a="http://schemas.openxmlformats.org/drawingml/2006/main"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D955-8ECC-3C4E-87F6-34AAD4629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0972"/>
            <a:ext cx="10989129" cy="5323115"/>
          </a:xfrm>
        </p:spPr>
        <p:txBody>
          <a:bodyPr>
            <a:normAutofit/>
          </a:bodyPr>
          <a:lstStyle/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Compromiso del estudiante:</a:t>
            </a:r>
          </a:p>
          <a:p>
            <a:pPr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comprometo plenamente con The </a:t>
            </a:r>
            <a:r xmlns:a="http://schemas.openxmlformats.org/drawingml/2006/main">
              <a:rPr lang="es" alt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Soulsville </a:t>
            </a: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Charter School de las siguientes maneras:</a:t>
            </a:r>
            <a:endParaRPr xmlns:a="http://schemas.openxmlformats.org/drawingml/2006/main" lang="en-US" altLang="en-US" sz="2800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Llegaré a la escuela preparado para aprender todos los días y estaré sentado en la Base Comunitaria (CB) a las 7:40 am (de lunes a viernes).</a:t>
            </a:r>
            <a:endParaRPr xmlns:a="http://schemas.openxmlformats.org/drawingml/2006/main" lang="en-US" altLang="en-US" sz="2800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Permaneceré en la escuela todos los días hasta las 3:00 p. m. (de martes a viernes) y las 2:15 p. m. (lunes).</a:t>
            </a:r>
            <a:endParaRPr xmlns:a="http://schemas.openxmlformats.org/drawingml/2006/main" lang="en-US" altLang="en-US" sz="2800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Asistiré diariamente a las sesiones de tutoría obligatorias asignadas (AMT), cuando se me asignen.</a:t>
            </a:r>
            <a:endParaRPr xmlns:a="http://schemas.openxmlformats.org/drawingml/2006/main" lang="en-US" altLang="en-US" sz="2800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Completaré la Experiencia de Crecimiento de Verano (SGE) requerida (estudiantes de secundaria).</a:t>
            </a:r>
            <a:endParaRPr xmlns:a="http://schemas.openxmlformats.org/drawingml/2006/main" lang="en-US" altLang="en-US" sz="2800" dirty="0">
              <a:solidFill>
                <a:schemeClr val="tx1"/>
              </a:solidFill>
            </a:endParaRPr>
          </a:p>
          <a:p>
            <a:pPr xmlns:a="http://schemas.openxmlformats.org/drawingml/2006/main" marL="0" lvl="0" indent="15875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 xmlns:a="http://schemas.openxmlformats.org/drawingml/2006/main">
              <a:rPr lang="e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Siempre trabajaré, pensaré y me comportaré de la mejor manera que sé porque sé que el trabajo duro y la disciplina personal conducen al éxito.</a:t>
            </a:r>
            <a:endParaRPr xmlns:a="http://schemas.openxmlformats.org/drawingml/2006/main" lang="en-US" alt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91880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DarkSeedLeftStep">
      <a:dk1>
        <a:srgbClr val="000000"/>
      </a:dk1>
      <a:lt1>
        <a:srgbClr val="FFFFFF"/>
      </a:lt1>
      <a:dk2>
        <a:srgbClr val="1C2031"/>
      </a:dk2>
      <a:lt2>
        <a:srgbClr val="F0F3F1"/>
      </a:lt2>
      <a:accent1>
        <a:srgbClr val="D040B9"/>
      </a:accent1>
      <a:accent2>
        <a:srgbClr val="9A2EBE"/>
      </a:accent2>
      <a:accent3>
        <a:srgbClr val="6F40D0"/>
      </a:accent3>
      <a:accent4>
        <a:srgbClr val="3440C0"/>
      </a:accent4>
      <a:accent5>
        <a:srgbClr val="4088D0"/>
      </a:accent5>
      <a:accent6>
        <a:srgbClr val="2EB3BE"/>
      </a:accent6>
      <a:hlink>
        <a:srgbClr val="3F6ABF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2013</Words>
  <Application>Microsoft Macintosh PowerPoint</Application>
  <PresentationFormat>Widescreen</PresentationFormat>
  <Paragraphs>178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Univers Condensed Light</vt:lpstr>
      <vt:lpstr>Walbaum Display Light</vt:lpstr>
      <vt:lpstr>AngleLinesVTI</vt:lpstr>
      <vt:lpstr>      Celebrating our 20th Year! Annual Title 1 Parent Meeting   Wednesday, August 21, 2024, 3:30 PM  Thursday, August 22, 2024, 9:00 AM  </vt:lpstr>
      <vt:lpstr>PowerPoint Presentation</vt:lpstr>
      <vt:lpstr>We are a title I school</vt:lpstr>
      <vt:lpstr>We are a title I school (cont.)</vt:lpstr>
      <vt:lpstr>We are a title I school (cont.)</vt:lpstr>
      <vt:lpstr>Family Engagement</vt:lpstr>
      <vt:lpstr>Family Engagement (Cont.)</vt:lpstr>
      <vt:lpstr>Family Engagement (Cont.)</vt:lpstr>
      <vt:lpstr> COMMITMENT TO EXCELLENCE AGREEMENT   </vt:lpstr>
      <vt:lpstr>COMMITMENT TO EXCELLENCE AGREEMENT</vt:lpstr>
      <vt:lpstr>COMMITMENT TO EXCELLENCE AGREEMENT</vt:lpstr>
      <vt:lpstr>COMMITMENT TO EXCELLENCE AGREEMENT</vt:lpstr>
      <vt:lpstr>COMMITMENT TO EXCELLENCE AGREEMENT</vt:lpstr>
      <vt:lpstr>COMMITMENT TO EXCELLENCE AGREEMENT (cont.)</vt:lpstr>
      <vt:lpstr>Military Information</vt:lpstr>
      <vt:lpstr>Military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Celebrating our 20th Year! Annual Title 1 Parent Meeting   Wednesday, August 21, 2024, 3:30 PM  Thursday, August 22, 2024, 9:00 AM  </dc:title>
  <dc:creator>Tonya Biles</dc:creator>
  <cp:lastModifiedBy>Tonya Biles</cp:lastModifiedBy>
  <cp:revision>2</cp:revision>
  <dcterms:created xsi:type="dcterms:W3CDTF">2024-09-23T18:39:20Z</dcterms:created>
  <dcterms:modified xsi:type="dcterms:W3CDTF">2024-09-23T19:38:10Z</dcterms:modified>
</cp:coreProperties>
</file>